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99"/>
  </p:notesMasterIdLst>
  <p:handoutMasterIdLst>
    <p:handoutMasterId r:id="rId100"/>
  </p:handoutMasterIdLst>
  <p:sldIdLst>
    <p:sldId id="707" r:id="rId2"/>
    <p:sldId id="708" r:id="rId3"/>
    <p:sldId id="337" r:id="rId4"/>
    <p:sldId id="341" r:id="rId5"/>
    <p:sldId id="342" r:id="rId6"/>
    <p:sldId id="338" r:id="rId7"/>
    <p:sldId id="699" r:id="rId8"/>
    <p:sldId id="494" r:id="rId9"/>
    <p:sldId id="496" r:id="rId10"/>
    <p:sldId id="497" r:id="rId11"/>
    <p:sldId id="498" r:id="rId12"/>
    <p:sldId id="709" r:id="rId13"/>
    <p:sldId id="495" r:id="rId14"/>
    <p:sldId id="355" r:id="rId15"/>
    <p:sldId id="680" r:id="rId16"/>
    <p:sldId id="511" r:id="rId17"/>
    <p:sldId id="717" r:id="rId18"/>
    <p:sldId id="716" r:id="rId19"/>
    <p:sldId id="521" r:id="rId20"/>
    <p:sldId id="522" r:id="rId21"/>
    <p:sldId id="499" r:id="rId22"/>
    <p:sldId id="523" r:id="rId23"/>
    <p:sldId id="681" r:id="rId24"/>
    <p:sldId id="527" r:id="rId25"/>
    <p:sldId id="528" r:id="rId26"/>
    <p:sldId id="530" r:id="rId27"/>
    <p:sldId id="500" r:id="rId28"/>
    <p:sldId id="541" r:id="rId29"/>
    <p:sldId id="700" r:id="rId30"/>
    <p:sldId id="545" r:id="rId31"/>
    <p:sldId id="546" r:id="rId32"/>
    <p:sldId id="547" r:id="rId33"/>
    <p:sldId id="548" r:id="rId34"/>
    <p:sldId id="550" r:id="rId35"/>
    <p:sldId id="501" r:id="rId36"/>
    <p:sldId id="561" r:id="rId37"/>
    <p:sldId id="565" r:id="rId38"/>
    <p:sldId id="682" r:id="rId39"/>
    <p:sldId id="710" r:id="rId40"/>
    <p:sldId id="502" r:id="rId41"/>
    <p:sldId id="631" r:id="rId42"/>
    <p:sldId id="632" r:id="rId43"/>
    <p:sldId id="633" r:id="rId44"/>
    <p:sldId id="634" r:id="rId45"/>
    <p:sldId id="635" r:id="rId46"/>
    <p:sldId id="701" r:id="rId47"/>
    <p:sldId id="689" r:id="rId48"/>
    <p:sldId id="691" r:id="rId49"/>
    <p:sldId id="711" r:id="rId50"/>
    <p:sldId id="693" r:id="rId51"/>
    <p:sldId id="694" r:id="rId52"/>
    <p:sldId id="695" r:id="rId53"/>
    <p:sldId id="637" r:id="rId54"/>
    <p:sldId id="706" r:id="rId55"/>
    <p:sldId id="638" r:id="rId56"/>
    <p:sldId id="640" r:id="rId57"/>
    <p:sldId id="641" r:id="rId58"/>
    <p:sldId id="702" r:id="rId59"/>
    <p:sldId id="503" r:id="rId60"/>
    <p:sldId id="657" r:id="rId61"/>
    <p:sldId id="660" r:id="rId62"/>
    <p:sldId id="661" r:id="rId63"/>
    <p:sldId id="662" r:id="rId64"/>
    <p:sldId id="703" r:id="rId65"/>
    <p:sldId id="663" r:id="rId66"/>
    <p:sldId id="664" r:id="rId67"/>
    <p:sldId id="665" r:id="rId68"/>
    <p:sldId id="666" r:id="rId69"/>
    <p:sldId id="667" r:id="rId70"/>
    <p:sldId id="668" r:id="rId71"/>
    <p:sldId id="669" r:id="rId72"/>
    <p:sldId id="504" r:id="rId73"/>
    <p:sldId id="589" r:id="rId74"/>
    <p:sldId id="590" r:id="rId75"/>
    <p:sldId id="591" r:id="rId76"/>
    <p:sldId id="505" r:id="rId77"/>
    <p:sldId id="593" r:id="rId78"/>
    <p:sldId id="594" r:id="rId79"/>
    <p:sldId id="595" r:id="rId80"/>
    <p:sldId id="596" r:id="rId81"/>
    <p:sldId id="597" r:id="rId82"/>
    <p:sldId id="600" r:id="rId83"/>
    <p:sldId id="685" r:id="rId84"/>
    <p:sldId id="601" r:id="rId85"/>
    <p:sldId id="602" r:id="rId86"/>
    <p:sldId id="704" r:id="rId87"/>
    <p:sldId id="705" r:id="rId88"/>
    <p:sldId id="686" r:id="rId89"/>
    <p:sldId id="605" r:id="rId90"/>
    <p:sldId id="608" r:id="rId91"/>
    <p:sldId id="712" r:id="rId92"/>
    <p:sldId id="506" r:id="rId93"/>
    <p:sldId id="610" r:id="rId94"/>
    <p:sldId id="713" r:id="rId95"/>
    <p:sldId id="714" r:id="rId96"/>
    <p:sldId id="715" r:id="rId97"/>
    <p:sldId id="333" r:id="rId9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ton, Oliver B. (NIH/OD) [E]" initials="pb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D61"/>
    <a:srgbClr val="2566C5"/>
    <a:srgbClr val="FFFF99"/>
    <a:srgbClr val="FFC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2" autoAdjust="0"/>
    <p:restoredTop sz="94470" autoAdjust="0"/>
  </p:normalViewPr>
  <p:slideViewPr>
    <p:cSldViewPr>
      <p:cViewPr>
        <p:scale>
          <a:sx n="90" d="100"/>
          <a:sy n="90" d="100"/>
        </p:scale>
        <p:origin x="-451" y="86"/>
      </p:cViewPr>
      <p:guideLst>
        <p:guide orient="horz" pos="2160"/>
        <p:guide pos="2880"/>
      </p:guideLst>
    </p:cSldViewPr>
  </p:slideViewPr>
  <p:outlineViewPr>
    <p:cViewPr>
      <p:scale>
        <a:sx n="33" d="100"/>
        <a:sy n="33" d="100"/>
      </p:scale>
      <p:origin x="0" y="432"/>
    </p:cViewPr>
  </p:outlineViewPr>
  <p:notesTextViewPr>
    <p:cViewPr>
      <p:scale>
        <a:sx n="1" d="1"/>
        <a:sy n="1" d="1"/>
      </p:scale>
      <p:origin x="0" y="0"/>
    </p:cViewPr>
  </p:notesTextViewPr>
  <p:sorterViewPr>
    <p:cViewPr>
      <p:scale>
        <a:sx n="110" d="100"/>
        <a:sy n="110" d="100"/>
      </p:scale>
      <p:origin x="0" y="6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65AE3CC-4449-461C-B0C2-B3DD8B5F3E9E}" type="datetimeFigureOut">
              <a:rPr lang="en-US" smtClean="0"/>
              <a:pPr/>
              <a:t>7/7/2014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AC8269C5-5BE1-4632-8AAF-C66B0B6A5D64}" type="slidenum">
              <a:rPr lang="en-US" smtClean="0"/>
              <a:pPr/>
              <a:t>‹#›</a:t>
            </a:fld>
            <a:endParaRPr lang="en-US"/>
          </a:p>
        </p:txBody>
      </p:sp>
    </p:spTree>
    <p:extLst>
      <p:ext uri="{BB962C8B-B14F-4D97-AF65-F5344CB8AC3E}">
        <p14:creationId xmlns:p14="http://schemas.microsoft.com/office/powerpoint/2010/main" val="1309003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4486D18-FA1B-45B8-9A52-FA0E64D23513}" type="datetimeFigureOut">
              <a:rPr lang="en-US" smtClean="0"/>
              <a:pPr/>
              <a:t>7/7/2014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ADB469E-EF5C-4FB3-A519-76AB1430A321}" type="slidenum">
              <a:rPr lang="en-US" smtClean="0"/>
              <a:pPr/>
              <a:t>‹#›</a:t>
            </a:fld>
            <a:endParaRPr lang="en-US"/>
          </a:p>
        </p:txBody>
      </p:sp>
    </p:spTree>
    <p:extLst>
      <p:ext uri="{BB962C8B-B14F-4D97-AF65-F5344CB8AC3E}">
        <p14:creationId xmlns:p14="http://schemas.microsoft.com/office/powerpoint/2010/main" val="18722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3</a:t>
            </a:fld>
            <a:endParaRPr lang="en-US"/>
          </a:p>
        </p:txBody>
      </p:sp>
    </p:spTree>
    <p:extLst>
      <p:ext uri="{BB962C8B-B14F-4D97-AF65-F5344CB8AC3E}">
        <p14:creationId xmlns:p14="http://schemas.microsoft.com/office/powerpoint/2010/main" val="283474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97</a:t>
            </a:fld>
            <a:endParaRPr lang="en-US"/>
          </a:p>
        </p:txBody>
      </p:sp>
    </p:spTree>
    <p:extLst>
      <p:ext uri="{BB962C8B-B14F-4D97-AF65-F5344CB8AC3E}">
        <p14:creationId xmlns:p14="http://schemas.microsoft.com/office/powerpoint/2010/main" val="284159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3175CE-5B0E-4A4E-96A1-41FC7315B7D7}" type="slidenum">
              <a:rPr lang="en-US" smtClean="0"/>
              <a:pPr>
                <a:defRPr/>
              </a:pPr>
              <a:t>‹#›</a:t>
            </a:fld>
            <a:endParaRPr lang="en-US"/>
          </a:p>
        </p:txBody>
      </p:sp>
    </p:spTree>
    <p:extLst>
      <p:ext uri="{BB962C8B-B14F-4D97-AF65-F5344CB8AC3E}">
        <p14:creationId xmlns:p14="http://schemas.microsoft.com/office/powerpoint/2010/main" val="3615167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304800" y="152400"/>
            <a:ext cx="86106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4FD9C90-97FB-4E07-8171-7E3239C1F90D}" type="slidenum">
              <a:rPr lang="en-US" smtClean="0"/>
              <a:pPr>
                <a:defRPr/>
              </a:pPr>
              <a:t>‹#›</a:t>
            </a:fld>
            <a:endParaRPr lang="en-US"/>
          </a:p>
        </p:txBody>
      </p:sp>
      <p:pic>
        <p:nvPicPr>
          <p:cNvPr id="6" name="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685800"/>
            <a:ext cx="7416800" cy="5562599"/>
          </a:xfrm>
          <a:prstGeom prst="rect">
            <a:avLst/>
          </a:prstGeom>
        </p:spPr>
      </p:pic>
      <p:sp>
        <p:nvSpPr>
          <p:cNvPr id="7" name="Title 1"/>
          <p:cNvSpPr>
            <a:spLocks noGrp="1"/>
          </p:cNvSpPr>
          <p:nvPr>
            <p:ph type="ctrTitle" hasCustomPrompt="1"/>
          </p:nvPr>
        </p:nvSpPr>
        <p:spPr>
          <a:xfrm>
            <a:off x="1828800" y="1066800"/>
            <a:ext cx="5715000" cy="3809999"/>
          </a:xfrm>
        </p:spPr>
        <p:txBody>
          <a:bodyPr/>
          <a:lstStyle>
            <a:lvl1pPr algn="ctr">
              <a:defRPr sz="4400" baseline="0">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549435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978F33-71BB-4CFE-8B33-55E54A34A460}" type="slidenum">
              <a:rPr lang="en-US" smtClean="0"/>
              <a:pPr>
                <a:defRPr/>
              </a:pPr>
              <a:t>‹#›</a:t>
            </a:fld>
            <a:endParaRPr lang="en-US"/>
          </a:p>
        </p:txBody>
      </p:sp>
    </p:spTree>
    <p:extLst>
      <p:ext uri="{BB962C8B-B14F-4D97-AF65-F5344CB8AC3E}">
        <p14:creationId xmlns:p14="http://schemas.microsoft.com/office/powerpoint/2010/main" val="4064426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0345D0-6E21-4BB6-8AA5-039D800A1837}" type="slidenum">
              <a:rPr lang="en-US" smtClean="0"/>
              <a:pPr>
                <a:defRPr/>
              </a:pPr>
              <a:t>‹#›</a:t>
            </a:fld>
            <a:endParaRPr lang="en-US"/>
          </a:p>
        </p:txBody>
      </p:sp>
    </p:spTree>
    <p:extLst>
      <p:ext uri="{BB962C8B-B14F-4D97-AF65-F5344CB8AC3E}">
        <p14:creationId xmlns:p14="http://schemas.microsoft.com/office/powerpoint/2010/main" val="2318448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304328-7975-459E-94A5-B94B98B1E23E}" type="slidenum">
              <a:rPr lang="en-US" smtClean="0"/>
              <a:pPr>
                <a:defRPr/>
              </a:pPr>
              <a:t>‹#›</a:t>
            </a:fld>
            <a:endParaRPr lang="en-US"/>
          </a:p>
        </p:txBody>
      </p:sp>
    </p:spTree>
    <p:extLst>
      <p:ext uri="{BB962C8B-B14F-4D97-AF65-F5344CB8AC3E}">
        <p14:creationId xmlns:p14="http://schemas.microsoft.com/office/powerpoint/2010/main" val="664356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A583767-B5A8-49D6-8ED1-D7894A4DB4CE}" type="slidenum">
              <a:rPr lang="en-US" smtClean="0"/>
              <a:pPr>
                <a:defRPr/>
              </a:pPr>
              <a:t>‹#›</a:t>
            </a:fld>
            <a:endParaRPr lang="en-US"/>
          </a:p>
        </p:txBody>
      </p:sp>
    </p:spTree>
    <p:extLst>
      <p:ext uri="{BB962C8B-B14F-4D97-AF65-F5344CB8AC3E}">
        <p14:creationId xmlns:p14="http://schemas.microsoft.com/office/powerpoint/2010/main" val="165137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E7E03CE-3E98-412B-923F-88DE4298478D}" type="slidenum">
              <a:rPr lang="en-US" smtClean="0"/>
              <a:pPr>
                <a:defRPr/>
              </a:pPr>
              <a:t>‹#›</a:t>
            </a:fld>
            <a:endParaRPr lang="en-US"/>
          </a:p>
        </p:txBody>
      </p:sp>
    </p:spTree>
    <p:extLst>
      <p:ext uri="{BB962C8B-B14F-4D97-AF65-F5344CB8AC3E}">
        <p14:creationId xmlns:p14="http://schemas.microsoft.com/office/powerpoint/2010/main" val="447458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8871F8B-BBDC-4A74-BED3-BA846D1EA405}" type="slidenum">
              <a:rPr lang="en-US" smtClean="0"/>
              <a:pPr>
                <a:defRPr/>
              </a:pPr>
              <a:t>‹#›</a:t>
            </a:fld>
            <a:endParaRPr lang="en-US"/>
          </a:p>
        </p:txBody>
      </p:sp>
    </p:spTree>
    <p:extLst>
      <p:ext uri="{BB962C8B-B14F-4D97-AF65-F5344CB8AC3E}">
        <p14:creationId xmlns:p14="http://schemas.microsoft.com/office/powerpoint/2010/main" val="1961735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
        <p:nvSpPr>
          <p:cNvPr id="4" name="Rectangle 3"/>
          <p:cNvSpPr/>
          <p:nvPr userDrawn="1"/>
        </p:nvSpPr>
        <p:spPr>
          <a:xfrm>
            <a:off x="304800" y="5791200"/>
            <a:ext cx="3429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8CA65E-D8FA-48B3-9BAB-4466F8A5E3E1}" type="slidenum">
              <a:rPr lang="en-US" smtClean="0"/>
              <a:pPr>
                <a:defRPr/>
              </a:pPr>
              <a:t>‹#›</a:t>
            </a:fld>
            <a:endParaRPr lang="en-US"/>
          </a:p>
        </p:txBody>
      </p:sp>
    </p:spTree>
    <p:extLst>
      <p:ext uri="{BB962C8B-B14F-4D97-AF65-F5344CB8AC3E}">
        <p14:creationId xmlns:p14="http://schemas.microsoft.com/office/powerpoint/2010/main" val="1272648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839BDC-6CC2-486D-A6FA-9BF7D12B7F0F}" type="slidenum">
              <a:rPr lang="en-US" smtClean="0"/>
              <a:pPr>
                <a:defRPr/>
              </a:pPr>
              <a:t>‹#›</a:t>
            </a:fld>
            <a:endParaRPr lang="en-US"/>
          </a:p>
        </p:txBody>
      </p:sp>
    </p:spTree>
    <p:extLst>
      <p:ext uri="{BB962C8B-B14F-4D97-AF65-F5344CB8AC3E}">
        <p14:creationId xmlns:p14="http://schemas.microsoft.com/office/powerpoint/2010/main" val="3088287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Arial" charset="0"/>
                <a:cs typeface="Arial" charset="0"/>
              </a:defRPr>
            </a:lvl1pPr>
          </a:lstStyle>
          <a:p>
            <a:pPr>
              <a:defRPr/>
            </a:pPr>
            <a:fld id="{FD45338F-CEA5-4AE7-9B75-B4338CE3F1C7}" type="slidenum">
              <a:rPr lang="en-US" smtClean="0"/>
              <a:pPr>
                <a:defRPr/>
              </a:pPr>
              <a:t>‹#›</a:t>
            </a:fld>
            <a:endParaRPr lang="en-US"/>
          </a:p>
        </p:txBody>
      </p:sp>
      <p:pic>
        <p:nvPicPr>
          <p:cNvPr id="10" name="Picture 8" descr="logo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1716" y="5943600"/>
            <a:ext cx="520700" cy="525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IH_OER_Master_Logo_2Color.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980" y="5921943"/>
            <a:ext cx="2743200" cy="54684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grants.nih.gov/grants/ElectronicReceipt/files/multi-project_application_imag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grants.nih.gov/grants/ElectronicReceipt/avoiding_errors.htm" TargetMode="External"/><Relationship Id="rId2" Type="http://schemas.openxmlformats.org/officeDocument/2006/relationships/hyperlink" Target="http://grants.nih.gov/grants/ElectronicReceipt/communication.ht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grants.nih.gov/grants/electronicreceipt/files/ASSIST_eNotifications.pdf"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grants.nih.gov/grants/ElectronicReceipt/support.htm"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23.png"/><Relationship Id="rId2" Type="http://schemas.openxmlformats.org/officeDocument/2006/relationships/hyperlink" Target="https://public.era.nih.gov/assist" TargetMode="External"/><Relationship Id="rId1" Type="http://schemas.openxmlformats.org/officeDocument/2006/relationships/slideLayout" Target="../slideLayouts/slideLayout6.xml"/><Relationship Id="rId6" Type="http://schemas.openxmlformats.org/officeDocument/2006/relationships/hyperlink" Target="http://grants.nih.gov/grants/ElectronicReceipt/files/annotated_multi-project.pdf" TargetMode="External"/><Relationship Id="rId5" Type="http://schemas.openxmlformats.org/officeDocument/2006/relationships/hyperlink" Target="http://grants.nih.gov/grants/webinar_docs/webinar_20130813.htm" TargetMode="External"/><Relationship Id="rId4" Type="http://schemas.openxmlformats.org/officeDocument/2006/relationships/hyperlink" Target="http://grants.nih.gov/grants/ElectronicReceipt/com_index.ht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era.nih.gov/help/" TargetMode="External"/><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635375"/>
            <a:ext cx="7772400" cy="1470025"/>
          </a:xfrm>
        </p:spPr>
        <p:txBody>
          <a:bodyPr/>
          <a:lstStyle/>
          <a:p>
            <a:pPr algn="ctr"/>
            <a:r>
              <a:rPr lang="en-US" dirty="0">
                <a:solidFill>
                  <a:srgbClr val="0070C0"/>
                </a:solidFill>
              </a:rPr>
              <a:t>Application Submission System &amp; </a:t>
            </a:r>
            <a:br>
              <a:rPr lang="en-US" dirty="0">
                <a:solidFill>
                  <a:srgbClr val="0070C0"/>
                </a:solidFill>
              </a:rPr>
            </a:br>
            <a:r>
              <a:rPr lang="en-US" dirty="0">
                <a:solidFill>
                  <a:srgbClr val="0070C0"/>
                </a:solidFill>
              </a:rPr>
              <a:t>Interface for Submission Tracking</a:t>
            </a:r>
            <a:br>
              <a:rPr lang="en-US" dirty="0">
                <a:solidFill>
                  <a:srgbClr val="0070C0"/>
                </a:solidFill>
              </a:rPr>
            </a:br>
            <a:endParaRPr lang="en-US" dirty="0"/>
          </a:p>
        </p:txBody>
      </p:sp>
      <p:sp>
        <p:nvSpPr>
          <p:cNvPr id="4" name="Slide Number Placeholder 3"/>
          <p:cNvSpPr>
            <a:spLocks noGrp="1"/>
          </p:cNvSpPr>
          <p:nvPr>
            <p:ph type="sldNum" sz="quarter" idx="10"/>
          </p:nvPr>
        </p:nvSpPr>
        <p:spPr/>
        <p:txBody>
          <a:bodyPr/>
          <a:lstStyle/>
          <a:p>
            <a:pPr>
              <a:defRPr/>
            </a:pPr>
            <a:fld id="{3F3175CE-5B0E-4A4E-96A1-41FC7315B7D7}" type="slidenum">
              <a:rPr lang="en-US" smtClean="0"/>
              <a:pPr>
                <a:defRPr/>
              </a:pPr>
              <a:t>1</a:t>
            </a:fld>
            <a:endParaRPr lang="en-US"/>
          </a:p>
        </p:txBody>
      </p:sp>
      <p:sp>
        <p:nvSpPr>
          <p:cNvPr id="3" name="Subtitle 2"/>
          <p:cNvSpPr>
            <a:spLocks noGrp="1"/>
          </p:cNvSpPr>
          <p:nvPr>
            <p:ph type="subTitle" idx="1"/>
          </p:nvPr>
        </p:nvSpPr>
        <p:spPr>
          <a:xfrm>
            <a:off x="1371600" y="5029200"/>
            <a:ext cx="6400800" cy="1752600"/>
          </a:xfrm>
        </p:spPr>
        <p:txBody>
          <a:bodyPr/>
          <a:lstStyle/>
          <a:p>
            <a:r>
              <a:rPr lang="en-US" sz="2800" dirty="0"/>
              <a:t>Sheri Cummins</a:t>
            </a:r>
            <a:br>
              <a:rPr lang="en-US" sz="2800" dirty="0"/>
            </a:br>
            <a:r>
              <a:rPr lang="en-US" sz="1600" dirty="0"/>
              <a:t>June 2014</a:t>
            </a:r>
            <a:endParaRPr lang="en-US" sz="2400" dirty="0"/>
          </a:p>
          <a:p>
            <a:endParaRPr lang="en-US" dirty="0"/>
          </a:p>
        </p:txBody>
      </p:sp>
      <p:grpSp>
        <p:nvGrpSpPr>
          <p:cNvPr id="5" name="Group 4" title="ASSIST Title"/>
          <p:cNvGrpSpPr/>
          <p:nvPr/>
        </p:nvGrpSpPr>
        <p:grpSpPr>
          <a:xfrm>
            <a:off x="-667000" y="462104"/>
            <a:ext cx="9582400" cy="4795696"/>
            <a:chOff x="-720766" y="462104"/>
            <a:chExt cx="9582400" cy="4795696"/>
          </a:xfrm>
        </p:grpSpPr>
        <p:grpSp>
          <p:nvGrpSpPr>
            <p:cNvPr id="6" name="Stick_Figure7"/>
            <p:cNvGrpSpPr/>
            <p:nvPr/>
          </p:nvGrpSpPr>
          <p:grpSpPr>
            <a:xfrm>
              <a:off x="6848174" y="820329"/>
              <a:ext cx="2013460" cy="3604882"/>
              <a:chOff x="7187690" y="2046368"/>
              <a:chExt cx="2013460" cy="4072738"/>
            </a:xfrm>
          </p:grpSpPr>
          <p:pic>
            <p:nvPicPr>
              <p:cNvPr id="24" name="figure" title="ASSIST Tit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5" name="TextBox 24"/>
              <p:cNvSpPr txBox="1"/>
              <p:nvPr/>
            </p:nvSpPr>
            <p:spPr>
              <a:xfrm>
                <a:off x="7671874" y="2410917"/>
                <a:ext cx="665567" cy="1015663"/>
              </a:xfrm>
              <a:prstGeom prst="rect">
                <a:avLst/>
              </a:prstGeom>
              <a:noFill/>
            </p:spPr>
            <p:txBody>
              <a:bodyPr wrap="none" rtlCol="0">
                <a:spAutoFit/>
              </a:bodyPr>
              <a:lstStyle/>
              <a:p>
                <a:pPr algn="ctr"/>
                <a:r>
                  <a:rPr lang="en-US" sz="6000" dirty="0" smtClean="0">
                    <a:solidFill>
                      <a:schemeClr val="bg1">
                        <a:lumMod val="85000"/>
                      </a:schemeClr>
                    </a:solidFill>
                    <a:latin typeface="Arial Rounded MT Bold" pitchFamily="34" charset="0"/>
                  </a:rPr>
                  <a:t>T</a:t>
                </a:r>
                <a:endParaRPr lang="en-US" sz="6000" dirty="0">
                  <a:solidFill>
                    <a:schemeClr val="bg1">
                      <a:lumMod val="85000"/>
                    </a:schemeClr>
                  </a:solidFill>
                  <a:latin typeface="Arial Rounded MT Bold" pitchFamily="34" charset="0"/>
                </a:endParaRPr>
              </a:p>
            </p:txBody>
          </p:sp>
        </p:grpSp>
        <p:grpSp>
          <p:nvGrpSpPr>
            <p:cNvPr id="7" name="Group 6"/>
            <p:cNvGrpSpPr/>
            <p:nvPr/>
          </p:nvGrpSpPr>
          <p:grpSpPr>
            <a:xfrm>
              <a:off x="-720766" y="462104"/>
              <a:ext cx="8384297" cy="4795696"/>
              <a:chOff x="-720766" y="462103"/>
              <a:chExt cx="8384297" cy="4795696"/>
            </a:xfrm>
          </p:grpSpPr>
          <p:grpSp>
            <p:nvGrpSpPr>
              <p:cNvPr id="8" name="Stick_Figure1"/>
              <p:cNvGrpSpPr/>
              <p:nvPr/>
            </p:nvGrpSpPr>
            <p:grpSpPr>
              <a:xfrm>
                <a:off x="1241635" y="462103"/>
                <a:ext cx="2583528" cy="4109897"/>
                <a:chOff x="-38100" y="1944085"/>
                <a:chExt cx="2464039" cy="4380513"/>
              </a:xfrm>
            </p:grpSpPr>
            <p:pic>
              <p:nvPicPr>
                <p:cNvPr id="21"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2" name="TextBox 21"/>
                <p:cNvSpPr txBox="1"/>
                <p:nvPr/>
              </p:nvSpPr>
              <p:spPr>
                <a:xfrm rot="21372400">
                  <a:off x="220353" y="2274605"/>
                  <a:ext cx="737702" cy="1015663"/>
                </a:xfrm>
                <a:prstGeom prst="rect">
                  <a:avLst/>
                </a:prstGeom>
                <a:noFill/>
                <a:scene3d>
                  <a:camera prst="orthographicFront">
                    <a:rot lat="0" lon="0" rev="0"/>
                  </a:camera>
                  <a:lightRig rig="threePt" dir="t"/>
                </a:scene3d>
              </p:spPr>
              <p:txBody>
                <a:bodyPr wrap="none" rtlCol="0">
                  <a:spAutoFit/>
                </a:bodyPr>
                <a:lstStyle/>
                <a:p>
                  <a:pPr algn="ctr"/>
                  <a:r>
                    <a:rPr lang="en-US" sz="6000" dirty="0" smtClean="0">
                      <a:solidFill>
                        <a:schemeClr val="bg1">
                          <a:lumMod val="85000"/>
                        </a:schemeClr>
                      </a:solidFill>
                      <a:latin typeface="Arial Rounded MT Bold" pitchFamily="34" charset="0"/>
                    </a:rPr>
                    <a:t>A</a:t>
                  </a:r>
                  <a:endParaRPr lang="en-US" sz="6000" dirty="0">
                    <a:solidFill>
                      <a:schemeClr val="bg1">
                        <a:lumMod val="85000"/>
                      </a:schemeClr>
                    </a:solidFill>
                    <a:latin typeface="Arial Rounded MT Bold" pitchFamily="34" charset="0"/>
                  </a:endParaRPr>
                </a:p>
              </p:txBody>
            </p:sp>
            <p:sp>
              <p:nvSpPr>
                <p:cNvPr id="23" name="TextBox 22"/>
                <p:cNvSpPr txBox="1"/>
                <p:nvPr/>
              </p:nvSpPr>
              <p:spPr>
                <a:xfrm>
                  <a:off x="1342739" y="3075903"/>
                  <a:ext cx="770771" cy="958183"/>
                </a:xfrm>
                <a:prstGeom prst="rect">
                  <a:avLst/>
                </a:prstGeom>
                <a:noFill/>
                <a:scene3d>
                  <a:camera prst="orthographicFront">
                    <a:rot lat="0" lon="0" rev="0"/>
                  </a:camera>
                  <a:lightRig rig="threePt" dir="t"/>
                </a:scene3d>
              </p:spPr>
              <p:txBody>
                <a:bodyPr wrap="square" rtlCol="0">
                  <a:spAutoFit/>
                </a:bodyPr>
                <a:lstStyle/>
                <a:p>
                  <a:pPr algn="ctr"/>
                  <a:r>
                    <a:rPr lang="en-US" sz="6000" dirty="0" smtClean="0">
                      <a:solidFill>
                        <a:schemeClr val="bg1">
                          <a:lumMod val="85000"/>
                        </a:schemeClr>
                      </a:solidFill>
                      <a:latin typeface="Arial Rounded MT Bold" pitchFamily="34" charset="0"/>
                    </a:rPr>
                    <a:t>S</a:t>
                  </a:r>
                  <a:endParaRPr lang="en-US" sz="6000" dirty="0">
                    <a:solidFill>
                      <a:schemeClr val="bg1">
                        <a:lumMod val="85000"/>
                      </a:schemeClr>
                    </a:solidFill>
                    <a:latin typeface="Arial Rounded MT Bold" pitchFamily="34" charset="0"/>
                  </a:endParaRPr>
                </a:p>
              </p:txBody>
            </p:sp>
          </p:grpSp>
          <p:grpSp>
            <p:nvGrpSpPr>
              <p:cNvPr id="9" name="Stick_Figure5"/>
              <p:cNvGrpSpPr/>
              <p:nvPr/>
            </p:nvGrpSpPr>
            <p:grpSpPr>
              <a:xfrm>
                <a:off x="4402226" y="662408"/>
                <a:ext cx="1692811" cy="3424800"/>
                <a:chOff x="4143376" y="1999681"/>
                <a:chExt cx="1692811" cy="3869284"/>
              </a:xfrm>
            </p:grpSpPr>
            <p:pic>
              <p:nvPicPr>
                <p:cNvPr id="19"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0" name="TextBox 19"/>
                <p:cNvSpPr txBox="1"/>
                <p:nvPr/>
              </p:nvSpPr>
              <p:spPr>
                <a:xfrm>
                  <a:off x="4885917" y="2987339"/>
                  <a:ext cx="449162" cy="1107996"/>
                </a:xfrm>
                <a:prstGeom prst="rect">
                  <a:avLst/>
                </a:prstGeom>
                <a:noFill/>
              </p:spPr>
              <p:txBody>
                <a:bodyPr wrap="none" rtlCol="0">
                  <a:spAutoFit/>
                </a:bodyPr>
                <a:lstStyle/>
                <a:p>
                  <a:pPr algn="ctr"/>
                  <a:r>
                    <a:rPr lang="en-US" sz="6600" dirty="0" smtClean="0">
                      <a:solidFill>
                        <a:schemeClr val="bg1">
                          <a:lumMod val="85000"/>
                        </a:schemeClr>
                      </a:solidFill>
                      <a:latin typeface="Arial Rounded MT Bold" pitchFamily="34" charset="0"/>
                    </a:rPr>
                    <a:t>I</a:t>
                  </a:r>
                  <a:endParaRPr lang="en-US" sz="6600" dirty="0">
                    <a:solidFill>
                      <a:schemeClr val="bg1">
                        <a:lumMod val="85000"/>
                      </a:schemeClr>
                    </a:solidFill>
                    <a:latin typeface="Arial Rounded MT Bold" pitchFamily="34" charset="0"/>
                  </a:endParaRPr>
                </a:p>
              </p:txBody>
            </p:sp>
          </p:grpSp>
          <p:grpSp>
            <p:nvGrpSpPr>
              <p:cNvPr id="10" name="Group 9"/>
              <p:cNvGrpSpPr/>
              <p:nvPr/>
            </p:nvGrpSpPr>
            <p:grpSpPr>
              <a:xfrm>
                <a:off x="5593929" y="792951"/>
                <a:ext cx="2069602" cy="3448200"/>
                <a:chOff x="6113263" y="3657600"/>
                <a:chExt cx="2069602" cy="3448200"/>
              </a:xfrm>
            </p:grpSpPr>
            <p:pic>
              <p:nvPicPr>
                <p:cNvPr id="17"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18" name="TextBox 17"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1" name="Stick_Figure3"/>
              <p:cNvGrpSpPr/>
              <p:nvPr/>
            </p:nvGrpSpPr>
            <p:grpSpPr>
              <a:xfrm>
                <a:off x="3198122" y="541306"/>
                <a:ext cx="2134834" cy="3545902"/>
                <a:chOff x="2952750" y="1952057"/>
                <a:chExt cx="2128243" cy="4006104"/>
              </a:xfrm>
            </p:grpSpPr>
            <p:pic>
              <p:nvPicPr>
                <p:cNvPr id="15"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6" name="TextBox 15"/>
                <p:cNvSpPr txBox="1"/>
                <p:nvPr/>
              </p:nvSpPr>
              <p:spPr>
                <a:xfrm>
                  <a:off x="3661068" y="2717931"/>
                  <a:ext cx="554119"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2" name="Group 11"/>
              <p:cNvGrpSpPr/>
              <p:nvPr/>
            </p:nvGrpSpPr>
            <p:grpSpPr>
              <a:xfrm>
                <a:off x="-720766" y="1586508"/>
                <a:ext cx="3540166" cy="3671291"/>
                <a:chOff x="4679106" y="2417161"/>
                <a:chExt cx="3810000" cy="3333750"/>
              </a:xfrm>
            </p:grpSpPr>
            <p:pic>
              <p:nvPicPr>
                <p:cNvPr id="13" name="Picture 1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4" name="Picture 2" descr="C17251AC-E2EE-4B68-8F11-10BB0B1310C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3651731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Submitting Application</a:t>
            </a:r>
            <a:endParaRPr lang="en-US" dirty="0"/>
          </a:p>
        </p:txBody>
      </p:sp>
      <p:sp>
        <p:nvSpPr>
          <p:cNvPr id="3" name="Content Placeholder 2"/>
          <p:cNvSpPr>
            <a:spLocks noGrp="1"/>
          </p:cNvSpPr>
          <p:nvPr>
            <p:ph idx="1"/>
          </p:nvPr>
        </p:nvSpPr>
        <p:spPr/>
        <p:txBody>
          <a:bodyPr/>
          <a:lstStyle/>
          <a:p>
            <a:pPr marL="0" indent="0">
              <a:buNone/>
            </a:pPr>
            <a:r>
              <a:rPr lang="en-US" dirty="0" smtClean="0"/>
              <a:t>To </a:t>
            </a:r>
            <a:r>
              <a:rPr lang="en-US" b="1" dirty="0" smtClean="0"/>
              <a:t>submit</a:t>
            </a:r>
            <a:r>
              <a:rPr lang="en-US" dirty="0" smtClean="0"/>
              <a:t> your application using ASSIST you will need:</a:t>
            </a:r>
          </a:p>
          <a:p>
            <a:pPr lvl="1"/>
            <a:r>
              <a:rPr lang="en-US" dirty="0" smtClean="0"/>
              <a:t>an eRA Commons account with the Signing Official (SO) role</a:t>
            </a:r>
            <a:br>
              <a:rPr lang="en-US" dirty="0" smtClean="0"/>
            </a:br>
            <a:endParaRPr lang="en-US" dirty="0" smtClean="0"/>
          </a:p>
          <a:p>
            <a:pPr marL="0" indent="0">
              <a:buNone/>
            </a:pPr>
            <a:r>
              <a:rPr lang="en-US" dirty="0" smtClean="0"/>
              <a:t>AND</a:t>
            </a:r>
          </a:p>
          <a:p>
            <a:pPr lvl="1"/>
            <a:r>
              <a:rPr lang="en-US" dirty="0"/>
              <a:t>a</a:t>
            </a:r>
            <a:r>
              <a:rPr lang="en-US" dirty="0" smtClean="0"/>
              <a:t>n active Grants.gov Authorized Organization Representative (AOR) account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Notes</a:t>
            </a:r>
            <a:endParaRPr lang="en-US" dirty="0"/>
          </a:p>
        </p:txBody>
      </p:sp>
      <p:sp>
        <p:nvSpPr>
          <p:cNvPr id="3" name="Content Placeholder 2"/>
          <p:cNvSpPr>
            <a:spLocks noGrp="1"/>
          </p:cNvSpPr>
          <p:nvPr>
            <p:ph idx="1"/>
          </p:nvPr>
        </p:nvSpPr>
        <p:spPr/>
        <p:txBody>
          <a:bodyPr/>
          <a:lstStyle/>
          <a:p>
            <a:r>
              <a:rPr lang="en-US" dirty="0" smtClean="0"/>
              <a:t>Work within eRA Commons and Grants.gov to establish your accounts and be sure you can log in to those systems before using your accounts with ASSIST</a:t>
            </a:r>
            <a:br>
              <a:rPr lang="en-US" dirty="0" smtClean="0"/>
            </a:br>
            <a:endParaRPr lang="en-US" dirty="0" smtClean="0"/>
          </a:p>
          <a:p>
            <a:r>
              <a:rPr lang="en-US" dirty="0" smtClean="0"/>
              <a:t>If you run into password or other account issues, return to eRA Commons or Grants.gov to work through those </a:t>
            </a:r>
            <a:br>
              <a:rPr lang="en-US" dirty="0" smtClean="0"/>
            </a:br>
            <a:r>
              <a:rPr lang="en-US" dirty="0" smtClean="0"/>
              <a:t>issues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a:t>
            </a:fld>
            <a:endParaRPr lang="en-US"/>
          </a:p>
        </p:txBody>
      </p:sp>
      <p:pic>
        <p:nvPicPr>
          <p:cNvPr id="5" name="Picture 4" title="Man holding 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4572000"/>
            <a:ext cx="1414463" cy="2514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12</a:t>
            </a:fld>
            <a:endParaRPr lang="en-US"/>
          </a:p>
        </p:txBody>
      </p:sp>
      <p:grpSp>
        <p:nvGrpSpPr>
          <p:cNvPr id="4" name="Group 3" title="Find"/>
          <p:cNvGrpSpPr/>
          <p:nvPr/>
        </p:nvGrpSpPr>
        <p:grpSpPr>
          <a:xfrm>
            <a:off x="0" y="1368189"/>
            <a:ext cx="1916906" cy="2371903"/>
            <a:chOff x="0" y="1368189"/>
            <a:chExt cx="1916906" cy="2371903"/>
          </a:xfrm>
        </p:grpSpPr>
        <p:sp>
          <p:nvSpPr>
            <p:cNvPr id="5" name="Right Arrow Callout 4"/>
            <p:cNvSpPr/>
            <p:nvPr/>
          </p:nvSpPr>
          <p:spPr>
            <a:xfrm>
              <a:off x="381000" y="3081867"/>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6" name="Straight Connector 5" title="&quot;&quot;"/>
            <p:cNvCxnSpPr/>
            <p:nvPr/>
          </p:nvCxnSpPr>
          <p:spPr>
            <a:xfrm flipV="1">
              <a:off x="990600" y="2434989"/>
              <a:ext cx="0" cy="66976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TextBox 38"/>
            <p:cNvSpPr txBox="1"/>
            <p:nvPr/>
          </p:nvSpPr>
          <p:spPr>
            <a:xfrm>
              <a:off x="0" y="1368189"/>
              <a:ext cx="19169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Find </a:t>
              </a:r>
              <a:br>
                <a:rPr lang="en-US" dirty="0" smtClean="0"/>
              </a:br>
              <a:r>
                <a:rPr lang="en-US" dirty="0" smtClean="0"/>
                <a:t>Opportunity</a:t>
              </a:r>
              <a:endParaRPr lang="en-US" sz="2000" dirty="0"/>
            </a:p>
          </p:txBody>
        </p:sp>
        <p:pic>
          <p:nvPicPr>
            <p:cNvPr id="8" name="Picture 7"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0" y="1901589"/>
              <a:ext cx="1380040" cy="1380040"/>
            </a:xfrm>
            <a:prstGeom prst="rect">
              <a:avLst/>
            </a:prstGeom>
          </p:spPr>
        </p:pic>
      </p:grpSp>
      <p:grpSp>
        <p:nvGrpSpPr>
          <p:cNvPr id="9" name="Group 8" title="Enter Application Data"/>
          <p:cNvGrpSpPr/>
          <p:nvPr/>
        </p:nvGrpSpPr>
        <p:grpSpPr>
          <a:xfrm>
            <a:off x="4038600" y="1435459"/>
            <a:ext cx="2319215" cy="2303378"/>
            <a:chOff x="4038600" y="1435459"/>
            <a:chExt cx="2319215" cy="2303378"/>
          </a:xfrm>
        </p:grpSpPr>
        <p:sp>
          <p:nvSpPr>
            <p:cNvPr id="10" name="Right Arrow Callout 9"/>
            <p:cNvSpPr/>
            <p:nvPr/>
          </p:nvSpPr>
          <p:spPr>
            <a:xfrm>
              <a:off x="43772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11" name="Picture 10"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901589"/>
              <a:ext cx="1129903" cy="1291317"/>
            </a:xfrm>
            <a:prstGeom prst="rect">
              <a:avLst/>
            </a:prstGeom>
          </p:spPr>
        </p:pic>
        <p:sp>
          <p:nvSpPr>
            <p:cNvPr id="12" name="TextBox 40"/>
            <p:cNvSpPr txBox="1"/>
            <p:nvPr/>
          </p:nvSpPr>
          <p:spPr>
            <a:xfrm>
              <a:off x="4419600" y="1435459"/>
              <a:ext cx="193821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Enter application data for all components</a:t>
              </a:r>
              <a:endParaRPr lang="en-US" dirty="0"/>
            </a:p>
          </p:txBody>
        </p:sp>
        <p:cxnSp>
          <p:nvCxnSpPr>
            <p:cNvPr id="13" name="Straight Connector 12"/>
            <p:cNvCxnSpPr/>
            <p:nvPr/>
          </p:nvCxnSpPr>
          <p:spPr>
            <a:xfrm flipV="1">
              <a:off x="5105400" y="2358789"/>
              <a:ext cx="0" cy="70520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title="Initiate Application"/>
          <p:cNvGrpSpPr/>
          <p:nvPr/>
        </p:nvGrpSpPr>
        <p:grpSpPr>
          <a:xfrm>
            <a:off x="1600200" y="904493"/>
            <a:ext cx="2273944" cy="2834344"/>
            <a:chOff x="1600200" y="904493"/>
            <a:chExt cx="2273944" cy="2834344"/>
          </a:xfrm>
        </p:grpSpPr>
        <p:sp>
          <p:nvSpPr>
            <p:cNvPr id="15" name="Right Arrow Callout 14"/>
            <p:cNvSpPr/>
            <p:nvPr/>
          </p:nvSpPr>
          <p:spPr>
            <a:xfrm>
              <a:off x="223307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Initiate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16" name="Straight Connector 15"/>
            <p:cNvCxnSpPr/>
            <p:nvPr/>
          </p:nvCxnSpPr>
          <p:spPr>
            <a:xfrm flipV="1">
              <a:off x="2667000" y="2892189"/>
              <a:ext cx="0" cy="2286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TextBox 40"/>
            <p:cNvSpPr txBox="1"/>
            <p:nvPr/>
          </p:nvSpPr>
          <p:spPr>
            <a:xfrm>
              <a:off x="1600200" y="1968859"/>
              <a:ext cx="22739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Initiate application and create the application shell</a:t>
              </a:r>
              <a:endParaRPr lang="en-US" dirty="0"/>
            </a:p>
          </p:txBody>
        </p:sp>
        <p:pic>
          <p:nvPicPr>
            <p:cNvPr id="18" name="Picture 17"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904493"/>
              <a:ext cx="976422" cy="1301896"/>
            </a:xfrm>
            <a:prstGeom prst="rect">
              <a:avLst/>
            </a:prstGeom>
          </p:spPr>
        </p:pic>
      </p:grpSp>
      <p:grpSp>
        <p:nvGrpSpPr>
          <p:cNvPr id="19" name="Group 18" title="Submit Application"/>
          <p:cNvGrpSpPr/>
          <p:nvPr/>
        </p:nvGrpSpPr>
        <p:grpSpPr>
          <a:xfrm>
            <a:off x="6248400" y="1063389"/>
            <a:ext cx="2502544" cy="2675448"/>
            <a:chOff x="6248400" y="1063389"/>
            <a:chExt cx="2502544" cy="2675448"/>
          </a:xfrm>
        </p:grpSpPr>
        <p:sp>
          <p:nvSpPr>
            <p:cNvPr id="20" name="Right Arrow Callout 19"/>
            <p:cNvSpPr/>
            <p:nvPr/>
          </p:nvSpPr>
          <p:spPr>
            <a:xfrm>
              <a:off x="68156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Submit</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21" name="Straight Connector 20"/>
            <p:cNvCxnSpPr/>
            <p:nvPr/>
          </p:nvCxnSpPr>
          <p:spPr>
            <a:xfrm flipV="1">
              <a:off x="7239000" y="2892189"/>
              <a:ext cx="0" cy="19352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22" name="TextBox 40"/>
            <p:cNvSpPr txBox="1"/>
            <p:nvPr/>
          </p:nvSpPr>
          <p:spPr>
            <a:xfrm>
              <a:off x="6248400" y="1968859"/>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Submit  your application through Grants.gov to NIH</a:t>
              </a:r>
              <a:endParaRPr lang="en-US" dirty="0"/>
            </a:p>
          </p:txBody>
        </p:sp>
        <p:pic>
          <p:nvPicPr>
            <p:cNvPr id="23" name="Picture 22"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256" y="1063389"/>
              <a:ext cx="1487832" cy="1115874"/>
            </a:xfrm>
            <a:prstGeom prst="rect">
              <a:avLst/>
            </a:prstGeom>
          </p:spPr>
        </p:pic>
      </p:grpSp>
      <p:grpSp>
        <p:nvGrpSpPr>
          <p:cNvPr id="24" name="Group 23" title="Plan"/>
          <p:cNvGrpSpPr/>
          <p:nvPr/>
        </p:nvGrpSpPr>
        <p:grpSpPr>
          <a:xfrm>
            <a:off x="457200" y="3080612"/>
            <a:ext cx="1962811" cy="2955183"/>
            <a:chOff x="457200" y="3080612"/>
            <a:chExt cx="1962811" cy="2955183"/>
          </a:xfrm>
        </p:grpSpPr>
        <p:sp>
          <p:nvSpPr>
            <p:cNvPr id="25" name="Right Arrow Callout 24"/>
            <p:cNvSpPr/>
            <p:nvPr/>
          </p:nvSpPr>
          <p:spPr>
            <a:xfrm>
              <a:off x="1318670" y="3080612"/>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26" name="Straight Connector 25"/>
            <p:cNvCxnSpPr/>
            <p:nvPr/>
          </p:nvCxnSpPr>
          <p:spPr>
            <a:xfrm>
              <a:off x="1828800" y="3619108"/>
              <a:ext cx="0" cy="541407"/>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pic>
          <p:nvPicPr>
            <p:cNvPr id="27" name="Picture 26"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5101989"/>
              <a:ext cx="1296953" cy="933806"/>
            </a:xfrm>
            <a:prstGeom prst="rect">
              <a:avLst/>
            </a:prstGeom>
          </p:spPr>
        </p:pic>
        <p:sp>
          <p:nvSpPr>
            <p:cNvPr id="28" name="TextBox 40"/>
            <p:cNvSpPr txBox="1"/>
            <p:nvPr/>
          </p:nvSpPr>
          <p:spPr>
            <a:xfrm>
              <a:off x="457200" y="3892492"/>
              <a:ext cx="196281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Get familiar </a:t>
              </a:r>
            </a:p>
            <a:p>
              <a:r>
                <a:rPr lang="en-US" dirty="0" smtClean="0">
                  <a:latin typeface="+mj-lt"/>
                </a:rPr>
                <a:t>with the process and create an application plan</a:t>
              </a:r>
              <a:endParaRPr lang="en-US" dirty="0"/>
            </a:p>
          </p:txBody>
        </p:sp>
      </p:grpSp>
      <p:grpSp>
        <p:nvGrpSpPr>
          <p:cNvPr id="29" name="Group 28" title="Build Team"/>
          <p:cNvGrpSpPr/>
          <p:nvPr/>
        </p:nvGrpSpPr>
        <p:grpSpPr>
          <a:xfrm>
            <a:off x="2554387" y="3080612"/>
            <a:ext cx="2502544" cy="3088177"/>
            <a:chOff x="2554387" y="3080612"/>
            <a:chExt cx="2502544" cy="3088177"/>
          </a:xfrm>
        </p:grpSpPr>
        <p:sp>
          <p:nvSpPr>
            <p:cNvPr id="30" name="Right Arrow Callout 29"/>
            <p:cNvSpPr/>
            <p:nvPr/>
          </p:nvSpPr>
          <p:spPr>
            <a:xfrm>
              <a:off x="3376070" y="3080612"/>
              <a:ext cx="9673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Build Team</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1" name="Straight Connector 30"/>
            <p:cNvCxnSpPr/>
            <p:nvPr/>
          </p:nvCxnSpPr>
          <p:spPr>
            <a:xfrm>
              <a:off x="3733800" y="3700669"/>
              <a:ext cx="0" cy="41072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2" name="TextBox 40"/>
            <p:cNvSpPr txBox="1"/>
            <p:nvPr/>
          </p:nvSpPr>
          <p:spPr>
            <a:xfrm>
              <a:off x="2554387" y="5245459"/>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Define your team and provide application access</a:t>
              </a:r>
              <a:endParaRPr lang="en-US" dirty="0"/>
            </a:p>
          </p:txBody>
        </p:sp>
        <p:pic>
          <p:nvPicPr>
            <p:cNvPr id="33" name="Picture 3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4102459"/>
              <a:ext cx="2209800" cy="1243013"/>
            </a:xfrm>
            <a:prstGeom prst="rect">
              <a:avLst/>
            </a:prstGeom>
          </p:spPr>
        </p:pic>
      </p:grpSp>
      <p:grpSp>
        <p:nvGrpSpPr>
          <p:cNvPr id="34" name="Group 33" title="Track"/>
          <p:cNvGrpSpPr/>
          <p:nvPr/>
        </p:nvGrpSpPr>
        <p:grpSpPr>
          <a:xfrm>
            <a:off x="6858000" y="3071144"/>
            <a:ext cx="2045344" cy="3030375"/>
            <a:chOff x="6858000" y="3071144"/>
            <a:chExt cx="2045344" cy="3030375"/>
          </a:xfrm>
        </p:grpSpPr>
        <p:sp>
          <p:nvSpPr>
            <p:cNvPr id="35" name="Flowchart: Process 34"/>
            <p:cNvSpPr/>
            <p:nvPr/>
          </p:nvSpPr>
          <p:spPr>
            <a:xfrm>
              <a:off x="7924800" y="3071144"/>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6" name="Straight Connector 35"/>
            <p:cNvCxnSpPr/>
            <p:nvPr/>
          </p:nvCxnSpPr>
          <p:spPr>
            <a:xfrm>
              <a:off x="8530180" y="3749795"/>
              <a:ext cx="4220" cy="5139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TextBox 40"/>
            <p:cNvSpPr txBox="1"/>
            <p:nvPr/>
          </p:nvSpPr>
          <p:spPr>
            <a:xfrm>
              <a:off x="6858000" y="5178189"/>
              <a:ext cx="2045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Track status and view final application image</a:t>
              </a:r>
              <a:endParaRPr lang="en-US" dirty="0"/>
            </a:p>
          </p:txBody>
        </p:sp>
        <p:pic>
          <p:nvPicPr>
            <p:cNvPr id="38" name="Picture 37"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961" y="3958989"/>
              <a:ext cx="1430731" cy="1251890"/>
            </a:xfrm>
            <a:prstGeom prst="rect">
              <a:avLst/>
            </a:prstGeom>
          </p:spPr>
        </p:pic>
      </p:grpSp>
      <p:grpSp>
        <p:nvGrpSpPr>
          <p:cNvPr id="39" name="Group 38" title="Finalize Application"/>
          <p:cNvGrpSpPr/>
          <p:nvPr/>
        </p:nvGrpSpPr>
        <p:grpSpPr>
          <a:xfrm>
            <a:off x="4724400" y="3080612"/>
            <a:ext cx="2438400" cy="3472588"/>
            <a:chOff x="4724400" y="3080612"/>
            <a:chExt cx="2438400" cy="3472588"/>
          </a:xfrm>
        </p:grpSpPr>
        <p:cxnSp>
          <p:nvCxnSpPr>
            <p:cNvPr id="40" name="Straight Connector 39" title="&quot;&quot;"/>
            <p:cNvCxnSpPr/>
            <p:nvPr/>
          </p:nvCxnSpPr>
          <p:spPr>
            <a:xfrm>
              <a:off x="6019800" y="3654189"/>
              <a:ext cx="0" cy="3615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Right Arrow Callout 40"/>
            <p:cNvSpPr/>
            <p:nvPr/>
          </p:nvSpPr>
          <p:spPr>
            <a:xfrm>
              <a:off x="5496169" y="3080612"/>
              <a:ext cx="1319511"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Finalize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42" name="TextBox 40"/>
            <p:cNvSpPr txBox="1"/>
            <p:nvPr/>
          </p:nvSpPr>
          <p:spPr>
            <a:xfrm>
              <a:off x="4724400" y="4005661"/>
              <a:ext cx="24384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Finalize   </a:t>
              </a:r>
              <a:br>
                <a:rPr lang="en-US" dirty="0" smtClean="0">
                  <a:latin typeface="+mj-lt"/>
                </a:rPr>
              </a:br>
              <a:r>
                <a:rPr lang="en-US" dirty="0" smtClean="0">
                  <a:latin typeface="+mj-lt"/>
                </a:rPr>
                <a:t>components and prepare your application for submission</a:t>
              </a:r>
              <a:endParaRPr lang="en-US" dirty="0"/>
            </a:p>
          </p:txBody>
        </p:sp>
        <p:pic>
          <p:nvPicPr>
            <p:cNvPr id="43" name="Picture 42" title="&quot;&quo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5400293"/>
              <a:ext cx="1295400" cy="1152907"/>
            </a:xfrm>
            <a:prstGeom prst="rect">
              <a:avLst/>
            </a:prstGeom>
          </p:spPr>
        </p:pic>
      </p:grpSp>
    </p:spTree>
    <p:extLst>
      <p:ext uri="{BB962C8B-B14F-4D97-AF65-F5344CB8AC3E}">
        <p14:creationId xmlns:p14="http://schemas.microsoft.com/office/powerpoint/2010/main" val="34537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13</a:t>
            </a:fld>
            <a:endParaRPr lang="en-US"/>
          </a:p>
        </p:txBody>
      </p:sp>
      <p:sp>
        <p:nvSpPr>
          <p:cNvPr id="3" name="Title 2"/>
          <p:cNvSpPr>
            <a:spLocks noGrp="1"/>
          </p:cNvSpPr>
          <p:nvPr>
            <p:ph type="ctrTitle"/>
          </p:nvPr>
        </p:nvSpPr>
        <p:spPr/>
        <p:txBody>
          <a:bodyPr/>
          <a:lstStyle/>
          <a:p>
            <a:r>
              <a:rPr lang="en-US" dirty="0" smtClean="0"/>
              <a:t>Find Opportunity</a:t>
            </a:r>
            <a:endParaRPr lang="en-US" dirty="0"/>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91000"/>
            <a:ext cx="2514600" cy="2514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lumMod val="95000"/>
                  </a:srgbClr>
                </a:solidFill>
              </a:rPr>
              <a:t>Find Multi-project FOAs in…</a:t>
            </a:r>
            <a:endParaRPr lang="en-US" sz="2800" dirty="0">
              <a:solidFill>
                <a:srgbClr val="FFFFFF">
                  <a:lumMod val="95000"/>
                </a:srgbClr>
              </a:solidFill>
            </a:endParaRP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14</a:t>
            </a:fld>
            <a:endParaRPr lang="en-US">
              <a:solidFill>
                <a:srgbClr val="FFFFFF"/>
              </a:solidFill>
            </a:endParaRPr>
          </a:p>
        </p:txBody>
      </p:sp>
      <p:grpSp>
        <p:nvGrpSpPr>
          <p:cNvPr id="13" name="Group 12" title="Screen shot of NIH Guide for Grants and Contracts"/>
          <p:cNvGrpSpPr/>
          <p:nvPr/>
        </p:nvGrpSpPr>
        <p:grpSpPr>
          <a:xfrm>
            <a:off x="597447" y="1371600"/>
            <a:ext cx="4038600" cy="4132182"/>
            <a:chOff x="597447" y="1371600"/>
            <a:chExt cx="4038600" cy="4132182"/>
          </a:xfrm>
        </p:grpSpPr>
        <p:grpSp>
          <p:nvGrpSpPr>
            <p:cNvPr id="5" name="Group 7"/>
            <p:cNvGrpSpPr/>
            <p:nvPr/>
          </p:nvGrpSpPr>
          <p:grpSpPr>
            <a:xfrm>
              <a:off x="597447" y="1371600"/>
              <a:ext cx="4038600" cy="4132182"/>
              <a:chOff x="990600" y="2269634"/>
              <a:chExt cx="4038600" cy="4132182"/>
            </a:xfrm>
          </p:grpSpPr>
          <p:sp>
            <p:nvSpPr>
              <p:cNvPr id="10" name="Rectangle 9"/>
              <p:cNvSpPr/>
              <p:nvPr/>
            </p:nvSpPr>
            <p:spPr>
              <a:xfrm rot="259087">
                <a:off x="990600" y="2623100"/>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00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0000"/>
                  </a:solidFill>
                  <a:effectLst/>
                  <a:uLnTx/>
                  <a:uFillTx/>
                  <a:latin typeface="Bradley Hand ITC" pitchFamily="66" charset="0"/>
                  <a:ea typeface="+mn-ea"/>
                  <a:cs typeface="+mn-cs"/>
                </a:endParaRPr>
              </a:p>
            </p:txBody>
          </p:sp>
          <p:pic>
            <p:nvPicPr>
              <p:cNvPr id="12" name="Picture 11"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900" y="2269634"/>
                <a:ext cx="514350" cy="685800"/>
              </a:xfrm>
              <a:prstGeom prst="rect">
                <a:avLst/>
              </a:prstGeom>
            </p:spPr>
          </p:pic>
        </p:grpSp>
        <p:pic>
          <p:nvPicPr>
            <p:cNvPr id="102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1352">
              <a:off x="704057" y="2518548"/>
              <a:ext cx="3911583" cy="2404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p:cNvSpPr/>
            <p:nvPr/>
          </p:nvSpPr>
          <p:spPr>
            <a:xfrm rot="300000">
              <a:off x="1105206" y="3845084"/>
              <a:ext cx="2702599"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title="Screen shot of Grants.gov search"/>
          <p:cNvGrpSpPr/>
          <p:nvPr/>
        </p:nvGrpSpPr>
        <p:grpSpPr>
          <a:xfrm>
            <a:off x="4411547" y="1371600"/>
            <a:ext cx="3941165" cy="4027066"/>
            <a:chOff x="4397046" y="1371600"/>
            <a:chExt cx="3941165" cy="4027066"/>
          </a:xfrm>
        </p:grpSpPr>
        <p:grpSp>
          <p:nvGrpSpPr>
            <p:cNvPr id="14" name="Group 13"/>
            <p:cNvGrpSpPr/>
            <p:nvPr/>
          </p:nvGrpSpPr>
          <p:grpSpPr>
            <a:xfrm>
              <a:off x="4397046" y="1703214"/>
              <a:ext cx="3941165" cy="3695452"/>
              <a:chOff x="4397046" y="1703214"/>
              <a:chExt cx="3941165" cy="3695452"/>
            </a:xfrm>
          </p:grpSpPr>
          <p:sp>
            <p:nvSpPr>
              <p:cNvPr id="18" name="Rectangle 17"/>
              <p:cNvSpPr/>
              <p:nvPr/>
            </p:nvSpPr>
            <p:spPr>
              <a:xfrm rot="20876570">
                <a:off x="4481299" y="1703214"/>
                <a:ext cx="3856912" cy="3695452"/>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Bradley Hand ITC" pitchFamily="66" charset="0"/>
                  </a:rPr>
                  <a:t>Grants.gov Search Grants</a:t>
                </a:r>
                <a:endParaRPr kumimoji="0" lang="en-US" sz="2400" b="1" i="0" u="none" strike="noStrike" kern="1200" cap="none" spc="0" normalizeH="0" noProof="0" dirty="0">
                  <a:ln>
                    <a:noFill/>
                  </a:ln>
                  <a:solidFill>
                    <a:srgbClr val="FF0000"/>
                  </a:solidFill>
                  <a:effectLst/>
                  <a:uLnTx/>
                  <a:uFillTx/>
                  <a:latin typeface="Bradley Hand ITC" pitchFamily="66" charset="0"/>
                </a:endParaRPr>
              </a:p>
            </p:txBody>
          </p:sp>
          <p:pic>
            <p:nvPicPr>
              <p:cNvPr id="1027" name="Picture 3" title="&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21518">
                <a:off x="4632203" y="2512175"/>
                <a:ext cx="3555104" cy="226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rot="20977783">
                <a:off x="4397046" y="3202881"/>
                <a:ext cx="1317473" cy="8767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20000">
              <a:off x="5867400" y="1371600"/>
              <a:ext cx="514350" cy="685800"/>
            </a:xfrm>
            <a:prstGeom prst="rect">
              <a:avLst/>
            </a:prstGeom>
          </p:spPr>
        </p:pic>
      </p:grpSp>
    </p:spTree>
    <p:extLst>
      <p:ext uri="{BB962C8B-B14F-4D97-AF65-F5344CB8AC3E}">
        <p14:creationId xmlns:p14="http://schemas.microsoft.com/office/powerpoint/2010/main" val="3124785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FOAs Link You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15</a:t>
            </a:fld>
            <a:endParaRPr lang="en-US"/>
          </a:p>
        </p:txBody>
      </p:sp>
      <p:grpSp>
        <p:nvGrpSpPr>
          <p:cNvPr id="10" name="Group 9" title="Screen shot of Apply for Grant Electronically button in announcement found in NIH Guide"/>
          <p:cNvGrpSpPr/>
          <p:nvPr/>
        </p:nvGrpSpPr>
        <p:grpSpPr>
          <a:xfrm>
            <a:off x="1137812" y="918047"/>
            <a:ext cx="4577188" cy="2775715"/>
            <a:chOff x="1137812" y="918047"/>
            <a:chExt cx="4577188" cy="2775715"/>
          </a:xfrm>
        </p:grpSpPr>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907" y="1295400"/>
              <a:ext cx="4541093" cy="2373888"/>
            </a:xfrm>
            <a:prstGeom prst="rect">
              <a:avLst/>
            </a:prstGeom>
            <a:ln>
              <a:solidFill>
                <a:srgbClr val="2566C5"/>
              </a:solidFill>
            </a:ln>
          </p:spPr>
        </p:pic>
        <p:sp>
          <p:nvSpPr>
            <p:cNvPr id="5" name="Oval 4"/>
            <p:cNvSpPr/>
            <p:nvPr/>
          </p:nvSpPr>
          <p:spPr>
            <a:xfrm>
              <a:off x="1173907" y="3254755"/>
              <a:ext cx="2234328" cy="43900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7812" y="918047"/>
              <a:ext cx="3621504" cy="369332"/>
            </a:xfrm>
            <a:prstGeom prst="rect">
              <a:avLst/>
            </a:prstGeom>
            <a:noFill/>
          </p:spPr>
          <p:txBody>
            <a:bodyPr wrap="none" rtlCol="0">
              <a:spAutoFit/>
            </a:bodyPr>
            <a:lstStyle/>
            <a:p>
              <a:r>
                <a:rPr lang="en-US" dirty="0" smtClean="0"/>
                <a:t>NIH Guide for Grants &amp; Contracts</a:t>
              </a:r>
              <a:endParaRPr lang="en-US" dirty="0"/>
            </a:p>
          </p:txBody>
        </p:sp>
      </p:grpSp>
      <p:grpSp>
        <p:nvGrpSpPr>
          <p:cNvPr id="11" name="Group 10" title="Screen shot of Link to Agency Multi-Project System button in Grants.gov"/>
          <p:cNvGrpSpPr/>
          <p:nvPr/>
        </p:nvGrpSpPr>
        <p:grpSpPr>
          <a:xfrm>
            <a:off x="3276600" y="3472934"/>
            <a:ext cx="4691529" cy="2974325"/>
            <a:chOff x="3276600" y="3472934"/>
            <a:chExt cx="4691529" cy="2974325"/>
          </a:xfrm>
        </p:grpSpPr>
        <p:pic>
          <p:nvPicPr>
            <p:cNvPr id="6" name="Picture 5"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450" y="3886200"/>
              <a:ext cx="4466668" cy="2423810"/>
            </a:xfrm>
            <a:prstGeom prst="rect">
              <a:avLst/>
            </a:prstGeom>
            <a:ln>
              <a:solidFill>
                <a:srgbClr val="002060"/>
              </a:solidFill>
            </a:ln>
          </p:spPr>
        </p:pic>
        <p:sp>
          <p:nvSpPr>
            <p:cNvPr id="7" name="Oval 6"/>
            <p:cNvSpPr/>
            <p:nvPr/>
          </p:nvSpPr>
          <p:spPr>
            <a:xfrm>
              <a:off x="3276600" y="6098529"/>
              <a:ext cx="2199658" cy="3487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19170" y="3472934"/>
              <a:ext cx="2048959" cy="369332"/>
            </a:xfrm>
            <a:prstGeom prst="rect">
              <a:avLst/>
            </a:prstGeom>
            <a:noFill/>
          </p:spPr>
          <p:txBody>
            <a:bodyPr wrap="none" rtlCol="0">
              <a:spAutoFit/>
            </a:bodyPr>
            <a:lstStyle/>
            <a:p>
              <a:r>
                <a:rPr lang="en-US" dirty="0" smtClean="0"/>
                <a:t>Grants.gov ‘Apply’</a:t>
              </a:r>
              <a:endParaRPr lang="en-US" dirty="0"/>
            </a:p>
          </p:txBody>
        </p:sp>
      </p:grpSp>
    </p:spTree>
    <p:extLst>
      <p:ext uri="{BB962C8B-B14F-4D97-AF65-F5344CB8AC3E}">
        <p14:creationId xmlns:p14="http://schemas.microsoft.com/office/powerpoint/2010/main" val="43230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16</a:t>
            </a:fld>
            <a:endParaRPr lang="en-US"/>
          </a:p>
        </p:txBody>
      </p:sp>
      <p:sp>
        <p:nvSpPr>
          <p:cNvPr id="3" name="Title 2"/>
          <p:cNvSpPr>
            <a:spLocks noGrp="1"/>
          </p:cNvSpPr>
          <p:nvPr>
            <p:ph type="ctrTitle"/>
          </p:nvPr>
        </p:nvSpPr>
        <p:spPr/>
        <p:txBody>
          <a:bodyPr/>
          <a:lstStyle/>
          <a:p>
            <a:r>
              <a:rPr lang="en-US" dirty="0" smtClean="0"/>
              <a:t>Before jumping into ASSIST, take some time to learn about the new process</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850" y="4572000"/>
            <a:ext cx="1653350" cy="251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FOAs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17</a:t>
            </a:fld>
            <a:endParaRPr lang="en-US"/>
          </a:p>
        </p:txBody>
      </p:sp>
      <p:pic>
        <p:nvPicPr>
          <p:cNvPr id="4" name="Picture 4"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02" y="2787503"/>
            <a:ext cx="74295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09600" y="2590800"/>
            <a:ext cx="5714999"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descr="Section IV. Application and Submission Information of NIH FOAs includes important guidance for preparing your application in ASSIST"/>
          <p:cNvSpPr/>
          <p:nvPr/>
        </p:nvSpPr>
        <p:spPr>
          <a:xfrm>
            <a:off x="914400" y="990601"/>
            <a:ext cx="7315200" cy="1371600"/>
          </a:xfrm>
          <a:prstGeom prst="wedgeRoundRectCallout">
            <a:avLst>
              <a:gd name="adj1" fmla="val -28289"/>
              <a:gd name="adj2" fmla="val 740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Section IV. Application and Submission Information </a:t>
            </a:r>
            <a:r>
              <a:rPr lang="en-US" sz="2400" dirty="0" smtClean="0">
                <a:solidFill>
                  <a:srgbClr val="002060"/>
                </a:solidFill>
              </a:rPr>
              <a:t>of NIH FOAs includes important guidance for preparing your application in ASSIST.</a:t>
            </a:r>
            <a:endParaRPr lang="en-US" sz="2400" dirty="0">
              <a:solidFill>
                <a:srgbClr val="002060"/>
              </a:solidFill>
            </a:endParaRPr>
          </a:p>
        </p:txBody>
      </p:sp>
      <p:grpSp>
        <p:nvGrpSpPr>
          <p:cNvPr id="7" name="Group 6" title="Application guide"/>
          <p:cNvGrpSpPr/>
          <p:nvPr/>
        </p:nvGrpSpPr>
        <p:grpSpPr>
          <a:xfrm>
            <a:off x="3200400" y="4708451"/>
            <a:ext cx="5448301" cy="2073349"/>
            <a:chOff x="3276600" y="4632251"/>
            <a:chExt cx="5448301" cy="2073349"/>
          </a:xfrm>
        </p:grpSpPr>
        <p:sp>
          <p:nvSpPr>
            <p:cNvPr id="8" name="Oval 7"/>
            <p:cNvSpPr/>
            <p:nvPr/>
          </p:nvSpPr>
          <p:spPr>
            <a:xfrm>
              <a:off x="3810000" y="4632251"/>
              <a:ext cx="19812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descr="The SF424 (R&amp;R) Application Guide provides general instructions for completing application forms.&#10;" title="Application Guide"/>
            <p:cNvSpPr/>
            <p:nvPr/>
          </p:nvSpPr>
          <p:spPr>
            <a:xfrm>
              <a:off x="3276600" y="5257800"/>
              <a:ext cx="5448301" cy="1447800"/>
            </a:xfrm>
            <a:prstGeom prst="wedgeRoundRectCallout">
              <a:avLst>
                <a:gd name="adj1" fmla="val -26405"/>
                <a:gd name="adj2" fmla="val -712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SF424 (R&amp;R) Application Guide </a:t>
              </a:r>
              <a:r>
                <a:rPr lang="en-US" sz="2400" dirty="0" smtClean="0">
                  <a:solidFill>
                    <a:srgbClr val="002060"/>
                  </a:solidFill>
                </a:rPr>
                <a:t>provides general instructions for completing application forms.</a:t>
              </a:r>
              <a:endParaRPr lang="en-US" sz="2400" dirty="0">
                <a:solidFill>
                  <a:srgbClr val="002060"/>
                </a:solidFill>
              </a:endParaRPr>
            </a:p>
          </p:txBody>
        </p:sp>
      </p:grpSp>
    </p:spTree>
    <p:extLst>
      <p:ext uri="{BB962C8B-B14F-4D97-AF65-F5344CB8AC3E}">
        <p14:creationId xmlns:p14="http://schemas.microsoft.com/office/powerpoint/2010/main" val="10161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Guide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18</a:t>
            </a:fld>
            <a:endParaRPr lang="en-US"/>
          </a:p>
        </p:txBody>
      </p:sp>
      <p:sp>
        <p:nvSpPr>
          <p:cNvPr id="4" name="Rounded Rectangular Callout 3"/>
          <p:cNvSpPr/>
          <p:nvPr/>
        </p:nvSpPr>
        <p:spPr>
          <a:xfrm>
            <a:off x="4572000" y="990600"/>
            <a:ext cx="4191000" cy="3352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Agency-specific </a:t>
            </a:r>
            <a:br>
              <a:rPr lang="en-US" sz="2400" dirty="0" smtClean="0">
                <a:solidFill>
                  <a:srgbClr val="002060"/>
                </a:solidFill>
              </a:rPr>
            </a:br>
            <a:r>
              <a:rPr lang="en-US" sz="2400" dirty="0" smtClean="0">
                <a:solidFill>
                  <a:srgbClr val="002060"/>
                </a:solidFill>
              </a:rPr>
              <a:t>instructions are </a:t>
            </a:r>
            <a:br>
              <a:rPr lang="en-US" sz="2400" dirty="0" smtClean="0">
                <a:solidFill>
                  <a:srgbClr val="002060"/>
                </a:solidFill>
              </a:rPr>
            </a:br>
            <a:r>
              <a:rPr lang="en-US" sz="2400" dirty="0" smtClean="0">
                <a:solidFill>
                  <a:srgbClr val="002060"/>
                </a:solidFill>
              </a:rPr>
              <a:t>marked with the HHS logo.</a:t>
            </a:r>
          </a:p>
          <a:p>
            <a:endParaRPr lang="en-US" sz="1600" dirty="0" smtClean="0">
              <a:solidFill>
                <a:srgbClr val="002060"/>
              </a:solidFill>
            </a:endParaRPr>
          </a:p>
          <a:p>
            <a:r>
              <a:rPr lang="en-US" sz="2400" dirty="0">
                <a:solidFill>
                  <a:srgbClr val="002060"/>
                </a:solidFill>
              </a:rPr>
              <a:t>Pay special attention to Section 9 - Instructions </a:t>
            </a:r>
            <a:r>
              <a:rPr lang="en-US" sz="2400" dirty="0" smtClean="0">
                <a:solidFill>
                  <a:srgbClr val="002060"/>
                </a:solidFill>
              </a:rPr>
              <a:t>for </a:t>
            </a:r>
            <a:r>
              <a:rPr lang="en-US" sz="2400" dirty="0">
                <a:solidFill>
                  <a:srgbClr val="002060"/>
                </a:solidFill>
              </a:rPr>
              <a:t>Preparing a Multi-Project Application</a:t>
            </a:r>
            <a:r>
              <a:rPr lang="en-US" sz="2400" dirty="0" smtClean="0">
                <a:solidFill>
                  <a:srgbClr val="002060"/>
                </a:solidFill>
              </a:rPr>
              <a:t>.</a:t>
            </a:r>
            <a:endParaRPr lang="en-US" sz="2400" dirty="0">
              <a:solidFill>
                <a:srgbClr val="002060"/>
              </a:solidFill>
            </a:endParaRPr>
          </a:p>
        </p:txBody>
      </p:sp>
      <p:sp>
        <p:nvSpPr>
          <p:cNvPr id="5" name="Rounded Rectangular Callout 4"/>
          <p:cNvSpPr/>
          <p:nvPr/>
        </p:nvSpPr>
        <p:spPr>
          <a:xfrm>
            <a:off x="4618074" y="4572000"/>
            <a:ext cx="4189228" cy="1828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Refer to Supplemental Grant Instructions as needed (human subjects, policies, assurances, definitions and more).</a:t>
            </a:r>
            <a:endParaRPr lang="en-US" sz="2400" dirty="0">
              <a:solidFill>
                <a:srgbClr val="002060"/>
              </a:solidFill>
            </a:endParaRPr>
          </a:p>
        </p:txBody>
      </p:sp>
      <p:pic>
        <p:nvPicPr>
          <p:cNvPr id="6" name="Picture 2" title="Application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9675"/>
            <a:ext cx="3997902" cy="4886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dhhs_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027566"/>
            <a:ext cx="919481" cy="8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187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ew </a:t>
            </a:r>
            <a:r>
              <a:rPr lang="en-US" dirty="0"/>
              <a:t>A</a:t>
            </a:r>
            <a:r>
              <a:rPr lang="en-US" dirty="0" smtClean="0"/>
              <a:t>pplication </a:t>
            </a:r>
            <a:r>
              <a:rPr lang="en-US" dirty="0"/>
              <a:t>F</a:t>
            </a:r>
            <a:r>
              <a:rPr lang="en-US" dirty="0" smtClean="0"/>
              <a:t>ormat</a:t>
            </a:r>
            <a:endParaRPr lang="en-US" dirty="0"/>
          </a:p>
        </p:txBody>
      </p:sp>
      <p:sp>
        <p:nvSpPr>
          <p:cNvPr id="3" name="Content Placeholder 2"/>
          <p:cNvSpPr>
            <a:spLocks noGrp="1"/>
          </p:cNvSpPr>
          <p:nvPr>
            <p:ph idx="1"/>
          </p:nvPr>
        </p:nvSpPr>
        <p:spPr>
          <a:xfrm>
            <a:off x="476250" y="914400"/>
            <a:ext cx="8362950" cy="5181600"/>
          </a:xfrm>
        </p:spPr>
        <p:txBody>
          <a:bodyPr/>
          <a:lstStyle/>
          <a:p>
            <a:pPr marL="0" indent="0">
              <a:spcBef>
                <a:spcPts val="0"/>
              </a:spcBef>
              <a:spcAft>
                <a:spcPts val="600"/>
              </a:spcAft>
              <a:buNone/>
            </a:pPr>
            <a:r>
              <a:rPr lang="en-US" sz="2800" dirty="0"/>
              <a:t>All electronic multi-project applications will </a:t>
            </a:r>
            <a:r>
              <a:rPr lang="en-US" sz="2800" dirty="0" smtClean="0"/>
              <a:t>include:</a:t>
            </a:r>
            <a:br>
              <a:rPr lang="en-US" sz="2800" dirty="0" smtClean="0"/>
            </a:br>
            <a:endParaRPr lang="en-US" sz="1400" dirty="0" smtClean="0"/>
          </a:p>
          <a:p>
            <a:pPr lvl="1">
              <a:spcBef>
                <a:spcPts val="0"/>
              </a:spcBef>
              <a:spcAft>
                <a:spcPts val="600"/>
              </a:spcAft>
            </a:pPr>
            <a:r>
              <a:rPr lang="en-US" sz="2400" dirty="0" smtClean="0"/>
              <a:t>A </a:t>
            </a:r>
            <a:r>
              <a:rPr lang="en-US" sz="2400" dirty="0"/>
              <a:t>single Overall </a:t>
            </a:r>
            <a:r>
              <a:rPr lang="en-US" sz="2400" dirty="0" smtClean="0"/>
              <a:t>component</a:t>
            </a:r>
          </a:p>
          <a:p>
            <a:pPr lvl="2">
              <a:spcBef>
                <a:spcPts val="0"/>
              </a:spcBef>
              <a:spcAft>
                <a:spcPts val="600"/>
              </a:spcAft>
            </a:pPr>
            <a:r>
              <a:rPr lang="en-US" sz="2000" dirty="0" smtClean="0"/>
              <a:t>Provides </a:t>
            </a:r>
            <a:r>
              <a:rPr lang="en-US" sz="2000" dirty="0"/>
              <a:t>overview of entire </a:t>
            </a:r>
            <a:r>
              <a:rPr lang="en-US" sz="2000" dirty="0" smtClean="0"/>
              <a:t>application</a:t>
            </a:r>
            <a:br>
              <a:rPr lang="en-US" sz="2000" dirty="0" smtClean="0"/>
            </a:br>
            <a:endParaRPr lang="en-US" sz="2000" dirty="0" smtClean="0"/>
          </a:p>
          <a:p>
            <a:pPr lvl="1">
              <a:spcBef>
                <a:spcPts val="0"/>
              </a:spcBef>
              <a:spcAft>
                <a:spcPts val="600"/>
              </a:spcAft>
            </a:pPr>
            <a:r>
              <a:rPr lang="en-US" sz="2400" dirty="0"/>
              <a:t>Some number of additional </a:t>
            </a:r>
            <a:r>
              <a:rPr lang="en-US" sz="2400" dirty="0" smtClean="0"/>
              <a:t>components</a:t>
            </a:r>
          </a:p>
          <a:p>
            <a:pPr lvl="2">
              <a:spcBef>
                <a:spcPts val="0"/>
              </a:spcBef>
              <a:spcAft>
                <a:spcPts val="600"/>
              </a:spcAft>
            </a:pPr>
            <a:r>
              <a:rPr lang="en-US" sz="2000" dirty="0" smtClean="0"/>
              <a:t>Component </a:t>
            </a:r>
            <a:r>
              <a:rPr lang="en-US" sz="2000" dirty="0"/>
              <a:t>types allowed </a:t>
            </a:r>
            <a:r>
              <a:rPr lang="en-US" sz="2000" dirty="0" smtClean="0"/>
              <a:t>will vary </a:t>
            </a:r>
            <a:r>
              <a:rPr lang="en-US" sz="2000" dirty="0"/>
              <a:t>by </a:t>
            </a:r>
            <a:r>
              <a:rPr lang="en-US" sz="2000" dirty="0" smtClean="0"/>
              <a:t>opportunity</a:t>
            </a:r>
          </a:p>
          <a:p>
            <a:pPr lvl="2">
              <a:spcBef>
                <a:spcPts val="0"/>
              </a:spcBef>
              <a:spcAft>
                <a:spcPts val="600"/>
              </a:spcAft>
            </a:pPr>
            <a:r>
              <a:rPr lang="en-US" sz="2000" dirty="0"/>
              <a:t>Announcements will clearly indicate the types of components expected in a responsive </a:t>
            </a:r>
            <a:r>
              <a:rPr lang="en-US" sz="2000" dirty="0" smtClean="0"/>
              <a:t>application</a:t>
            </a:r>
            <a:br>
              <a:rPr lang="en-US" sz="2000" dirty="0" smtClean="0"/>
            </a:br>
            <a:endParaRPr lang="en-US" sz="2000" dirty="0"/>
          </a:p>
          <a:p>
            <a:pPr lvl="1">
              <a:spcBef>
                <a:spcPts val="0"/>
              </a:spcBef>
              <a:spcAft>
                <a:spcPts val="600"/>
              </a:spcAft>
            </a:pPr>
            <a:r>
              <a:rPr lang="en-US" sz="2400" dirty="0"/>
              <a:t>Automatically prepared data </a:t>
            </a:r>
            <a:r>
              <a:rPr lang="en-US" sz="2400" dirty="0" smtClean="0"/>
              <a:t>summaries</a:t>
            </a:r>
          </a:p>
          <a:p>
            <a:pPr lvl="2">
              <a:spcBef>
                <a:spcPts val="0"/>
              </a:spcBef>
              <a:spcAft>
                <a:spcPts val="600"/>
              </a:spcAft>
            </a:pPr>
            <a:r>
              <a:rPr lang="en-US" sz="2000" dirty="0"/>
              <a:t>Compiled from information included in components</a:t>
            </a:r>
          </a:p>
          <a:p>
            <a:pPr lvl="2">
              <a:spcBef>
                <a:spcPts val="0"/>
              </a:spcBef>
              <a:spcAft>
                <a:spcPts val="600"/>
              </a:spcAft>
            </a:pPr>
            <a:r>
              <a:rPr lang="en-US" sz="2000" dirty="0"/>
              <a:t>Helps reviewers and staff work with the applications</a:t>
            </a:r>
          </a:p>
          <a:p>
            <a:pPr marL="457200" indent="-457200">
              <a:spcAft>
                <a:spcPts val="600"/>
              </a:spcAft>
              <a:buFont typeface="Arial" pitchFamily="34" charset="0"/>
              <a:buChar char="•"/>
            </a:pPr>
            <a:endParaRPr lang="en-US" sz="2400" dirty="0" smtClean="0"/>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10896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a:t>
            </a:fld>
            <a:endParaRPr lang="en-US"/>
          </a:p>
        </p:txBody>
      </p:sp>
      <p:sp>
        <p:nvSpPr>
          <p:cNvPr id="2" name="Title 1"/>
          <p:cNvSpPr>
            <a:spLocks noGrp="1"/>
          </p:cNvSpPr>
          <p:nvPr>
            <p:ph type="title"/>
          </p:nvPr>
        </p:nvSpPr>
        <p:spPr/>
        <p:txBody>
          <a:bodyPr/>
          <a:lstStyle/>
          <a:p>
            <a:r>
              <a:rPr lang="en-US" dirty="0" smtClean="0"/>
              <a:t>Why a </a:t>
            </a:r>
            <a:r>
              <a:rPr lang="en-US" dirty="0"/>
              <a:t>N</a:t>
            </a:r>
            <a:r>
              <a:rPr lang="en-US" dirty="0" smtClean="0"/>
              <a:t>ew System?</a:t>
            </a:r>
            <a:endParaRPr lang="en-US" dirty="0"/>
          </a:p>
        </p:txBody>
      </p:sp>
      <p:pic>
        <p:nvPicPr>
          <p:cNvPr id="4" name="Picture 3" title="Stickman pondering 'Why a new syste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047750"/>
            <a:ext cx="3810000" cy="4762500"/>
          </a:xfrm>
          <a:prstGeom prst="rect">
            <a:avLst/>
          </a:prstGeom>
        </p:spPr>
      </p:pic>
    </p:spTree>
    <p:extLst>
      <p:ext uri="{BB962C8B-B14F-4D97-AF65-F5344CB8AC3E}">
        <p14:creationId xmlns:p14="http://schemas.microsoft.com/office/powerpoint/2010/main" val="1108105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idx="1"/>
          </p:nvPr>
        </p:nvSpPr>
        <p:spPr>
          <a:xfrm>
            <a:off x="457200" y="1143000"/>
            <a:ext cx="8382000" cy="4800600"/>
          </a:xfrm>
        </p:spPr>
        <p:txBody>
          <a:bodyPr/>
          <a:lstStyle/>
          <a:p>
            <a:pPr marL="0" indent="0">
              <a:buNone/>
            </a:pPr>
            <a:r>
              <a:rPr lang="en-US" sz="2800" dirty="0" smtClean="0"/>
              <a:t>Understand how your application image will be assembled by NIH</a:t>
            </a:r>
            <a:br>
              <a:rPr lang="en-US" sz="2800" dirty="0" smtClean="0"/>
            </a:br>
            <a:endParaRPr lang="en-US" sz="1800" dirty="0" smtClean="0"/>
          </a:p>
          <a:p>
            <a:pPr lvl="1"/>
            <a:r>
              <a:rPr lang="en-US" sz="2400" dirty="0" smtClean="0"/>
              <a:t>The Overall component is presented first</a:t>
            </a:r>
          </a:p>
          <a:p>
            <a:pPr lvl="2"/>
            <a:r>
              <a:rPr lang="en-US" sz="2000" dirty="0" smtClean="0"/>
              <a:t>Including system-generated data summaries</a:t>
            </a:r>
            <a:br>
              <a:rPr lang="en-US" sz="2000" dirty="0" smtClean="0"/>
            </a:br>
            <a:endParaRPr lang="en-US" sz="2000" dirty="0" smtClean="0"/>
          </a:p>
          <a:p>
            <a:pPr lvl="1"/>
            <a:r>
              <a:rPr lang="en-US" sz="2400" dirty="0" smtClean="0"/>
              <a:t>Additional component types are presented in alphabetical order (e.g., </a:t>
            </a:r>
            <a:r>
              <a:rPr lang="en-US" sz="2400" u="sng" dirty="0" smtClean="0"/>
              <a:t>C</a:t>
            </a:r>
            <a:r>
              <a:rPr lang="en-US" sz="2400" dirty="0" smtClean="0"/>
              <a:t>ores before </a:t>
            </a:r>
            <a:r>
              <a:rPr lang="en-US" sz="2400" u="sng" dirty="0" smtClean="0"/>
              <a:t>P</a:t>
            </a:r>
            <a:r>
              <a:rPr lang="en-US" sz="2400" dirty="0" smtClean="0"/>
              <a:t>rojects)</a:t>
            </a:r>
          </a:p>
          <a:p>
            <a:pPr lvl="2"/>
            <a:r>
              <a:rPr lang="en-US" sz="2000" dirty="0" smtClean="0"/>
              <a:t>Components of the same type are grouped together</a:t>
            </a:r>
          </a:p>
          <a:p>
            <a:pPr lvl="2"/>
            <a:r>
              <a:rPr lang="en-US" sz="2000" dirty="0" smtClean="0"/>
              <a:t>Components are identified by type and sequential number (e.g., Core-001, Core-002)</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20</a:t>
            </a:fld>
            <a:endParaRPr lang="en-US"/>
          </a:p>
        </p:txBody>
      </p:sp>
      <p:sp>
        <p:nvSpPr>
          <p:cNvPr id="5" name="Text Box 4"/>
          <p:cNvSpPr txBox="1">
            <a:spLocks noChangeArrowheads="1"/>
          </p:cNvSpPr>
          <p:nvPr/>
        </p:nvSpPr>
        <p:spPr bwMode="auto">
          <a:xfrm>
            <a:off x="384810" y="5842343"/>
            <a:ext cx="8301990" cy="954101"/>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Multi-project application assembly document"/>
              </a:rPr>
              <a:t>http://grants.nih.gov/grants/ElectronicReceipt/files/multi-project_application_image.pdf </a:t>
            </a:r>
            <a:endParaRPr lang="en-US" b="1" dirty="0">
              <a:solidFill>
                <a:srgbClr val="C00000"/>
              </a:solidFill>
              <a:cs typeface="Arial" charset="0"/>
            </a:endParaRPr>
          </a:p>
        </p:txBody>
      </p:sp>
      <p:pic>
        <p:nvPicPr>
          <p:cNvPr id="6" name="Picture 5" title="&quot;&quot;"/>
          <p:cNvPicPr>
            <a:picLocks noChangeAspect="1"/>
          </p:cNvPicPr>
          <p:nvPr/>
        </p:nvPicPr>
        <p:blipFill>
          <a:blip r:embed="rId3" cstate="print"/>
          <a:stretch>
            <a:fillRect/>
          </a:stretch>
        </p:blipFill>
        <p:spPr>
          <a:xfrm>
            <a:off x="76200" y="5498662"/>
            <a:ext cx="1447800" cy="1664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21</a:t>
            </a:fld>
            <a:endParaRPr lang="en-US"/>
          </a:p>
        </p:txBody>
      </p:sp>
      <p:sp>
        <p:nvSpPr>
          <p:cNvPr id="3" name="Title 2"/>
          <p:cNvSpPr>
            <a:spLocks noGrp="1"/>
          </p:cNvSpPr>
          <p:nvPr>
            <p:ph type="ctrTitle"/>
          </p:nvPr>
        </p:nvSpPr>
        <p:spPr/>
        <p:txBody>
          <a:bodyPr/>
          <a:lstStyle/>
          <a:p>
            <a:r>
              <a:rPr lang="en-US" dirty="0" smtClean="0"/>
              <a:t>Create an Application Plan</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810000"/>
            <a:ext cx="1693333" cy="1219200"/>
          </a:xfrm>
          <a:prstGeom prst="rect">
            <a:avLst/>
          </a:prstGeom>
        </p:spPr>
      </p:pic>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Right Arrow Callout 28"/>
          <p:cNvSpPr/>
          <p:nvPr/>
        </p:nvSpPr>
        <p:spPr>
          <a:xfrm>
            <a:off x="1318670" y="6123575"/>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Plan </a:t>
            </a:r>
            <a:endParaRPr lang="en-US" dirty="0"/>
          </a:p>
        </p:txBody>
      </p:sp>
      <p:sp>
        <p:nvSpPr>
          <p:cNvPr id="3" name="Content Placeholder 2"/>
          <p:cNvSpPr>
            <a:spLocks noGrp="1"/>
          </p:cNvSpPr>
          <p:nvPr>
            <p:ph idx="1"/>
          </p:nvPr>
        </p:nvSpPr>
        <p:spPr/>
        <p:txBody>
          <a:bodyPr/>
          <a:lstStyle/>
          <a:p>
            <a:pPr>
              <a:spcBef>
                <a:spcPts val="1200"/>
              </a:spcBef>
            </a:pPr>
            <a:r>
              <a:rPr lang="en-US" sz="2800" dirty="0" smtClean="0"/>
              <a:t>Carefully read the FOA and note the allowable types of required/optional components and any special instructions</a:t>
            </a:r>
          </a:p>
          <a:p>
            <a:pPr>
              <a:spcBef>
                <a:spcPts val="1200"/>
              </a:spcBef>
            </a:pPr>
            <a:r>
              <a:rPr lang="en-US" sz="2800" dirty="0" smtClean="0"/>
              <a:t>Decide how to distribute the work</a:t>
            </a:r>
          </a:p>
          <a:p>
            <a:pPr>
              <a:spcBef>
                <a:spcPts val="1200"/>
              </a:spcBef>
            </a:pPr>
            <a:r>
              <a:rPr lang="en-US" sz="2800" dirty="0" smtClean="0"/>
              <a:t>Ensure all eRA Commons and Grants.gov registrations are in place </a:t>
            </a:r>
          </a:p>
          <a:p>
            <a:pPr lvl="1"/>
            <a:r>
              <a:rPr lang="en-US" sz="2400" dirty="0" smtClean="0"/>
              <a:t>Gather the Commons IDs for everyone who will be working on your application in ASSIST</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 Text Instructions</a:t>
            </a:r>
            <a:endParaRPr lang="en-US" dirty="0"/>
          </a:p>
        </p:txBody>
      </p:sp>
      <p:sp>
        <p:nvSpPr>
          <p:cNvPr id="3" name="Content Placeholder 2"/>
          <p:cNvSpPr>
            <a:spLocks noGrp="1"/>
          </p:cNvSpPr>
          <p:nvPr>
            <p:ph idx="1"/>
          </p:nvPr>
        </p:nvSpPr>
        <p:spPr/>
        <p:txBody>
          <a:bodyPr/>
          <a:lstStyle/>
          <a:p>
            <a:pPr marL="0" indent="0">
              <a:buNone/>
            </a:pPr>
            <a:r>
              <a:rPr lang="en-US" dirty="0" smtClean="0"/>
              <a:t>Sample excerpt from FOA (section IV)</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23</a:t>
            </a:fld>
            <a:endParaRPr lang="en-US"/>
          </a:p>
        </p:txBody>
      </p:sp>
      <p:pic>
        <p:nvPicPr>
          <p:cNvPr id="12290" name="Picture 2" descr="Sample of FOA information showing page limit table and list of required and optional components." title="Excerpt from F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7177087" cy="3675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6570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pPr marL="0" indent="0">
              <a:buNone/>
            </a:pPr>
            <a:r>
              <a:rPr lang="en-US" dirty="0" smtClean="0"/>
              <a:t>Think about the components you plan to include</a:t>
            </a:r>
          </a:p>
          <a:p>
            <a:pPr lvl="1"/>
            <a:r>
              <a:rPr lang="en-US" dirty="0" smtClean="0"/>
              <a:t>PD/PI(s) for entire application</a:t>
            </a:r>
          </a:p>
          <a:p>
            <a:pPr lvl="1"/>
            <a:r>
              <a:rPr lang="en-US" dirty="0"/>
              <a:t>Organization lead for each component</a:t>
            </a:r>
          </a:p>
          <a:p>
            <a:pPr lvl="1"/>
            <a:r>
              <a:rPr lang="en-US" dirty="0" smtClean="0"/>
              <a:t>Project lead for each component</a:t>
            </a:r>
          </a:p>
          <a:p>
            <a:pPr lvl="1"/>
            <a:r>
              <a:rPr lang="en-US" dirty="0" smtClean="0"/>
              <a:t>Project Title for application/components</a:t>
            </a:r>
          </a:p>
          <a:p>
            <a:pPr lvl="1"/>
            <a:r>
              <a:rPr lang="en-US" dirty="0" smtClean="0"/>
              <a:t>Start/End dates for application/components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Shell</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Create an application shell by initiating the application and adding the components in the order you would like them to appear</a:t>
            </a:r>
          </a:p>
          <a:p>
            <a:pPr lvl="1">
              <a:spcBef>
                <a:spcPts val="1200"/>
              </a:spcBef>
            </a:pPr>
            <a:r>
              <a:rPr lang="en-US" sz="2400" dirty="0"/>
              <a:t>As of April 25, 2014, applicants can </a:t>
            </a:r>
            <a:r>
              <a:rPr lang="en-US" sz="2400" dirty="0" smtClean="0"/>
              <a:t>rearrange components of the same type (e.g., have the third project entered in ASSIST appear first in the assembled application image)</a:t>
            </a:r>
          </a:p>
          <a:p>
            <a:pPr lvl="1">
              <a:spcBef>
                <a:spcPts val="1200"/>
              </a:spcBef>
            </a:pPr>
            <a:r>
              <a:rPr lang="en-US" sz="2400" dirty="0" smtClean="0"/>
              <a:t>Components can be added or abandoned at any time</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25</a:t>
            </a:fld>
            <a:endParaRPr lang="en-US"/>
          </a:p>
        </p:txBody>
      </p:sp>
      <p:pic>
        <p:nvPicPr>
          <p:cNvPr id="5" name="Picture 4" title="ne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53" y="2895600"/>
            <a:ext cx="777995" cy="70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Sample Application Layout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26</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a:solidFill>
                      <a:prstClr val="black">
                        <a:lumMod val="75000"/>
                        <a:lumOff val="25000"/>
                      </a:prstClr>
                    </a:solidFill>
                  </a:rPr>
                  <a:t>Communications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27</a:t>
            </a:fld>
            <a:endParaRPr lang="en-US"/>
          </a:p>
        </p:txBody>
      </p:sp>
      <p:sp>
        <p:nvSpPr>
          <p:cNvPr id="3" name="Title 2"/>
          <p:cNvSpPr>
            <a:spLocks noGrp="1"/>
          </p:cNvSpPr>
          <p:nvPr>
            <p:ph type="ctrTitle"/>
          </p:nvPr>
        </p:nvSpPr>
        <p:spPr/>
        <p:txBody>
          <a:bodyPr/>
          <a:lstStyle/>
          <a:p>
            <a:r>
              <a:rPr lang="en-US" dirty="0" smtClean="0"/>
              <a:t>Initiate Your Application and Create an Application Shell</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Initiate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241800"/>
            <a:ext cx="1676400" cy="2235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28</a:t>
            </a:fld>
            <a:endParaRPr lang="en-US"/>
          </a:p>
        </p:txBody>
      </p:sp>
      <p:pic>
        <p:nvPicPr>
          <p:cNvPr id="4" name="Picture 2" title="ASSIST login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295400"/>
            <a:ext cx="7696200" cy="52030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983254" y="2895600"/>
            <a:ext cx="2563345" cy="1513417"/>
          </a:xfrm>
          <a:prstGeom prst="wedgeRoundRectCallout">
            <a:avLst>
              <a:gd name="adj1" fmla="val -36656"/>
              <a:gd name="adj2" fmla="val 92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your eRA Commons credentials to access ASSIST.</a:t>
            </a:r>
            <a:endParaRPr lang="en-US" sz="2400" dirty="0">
              <a:solidFill>
                <a:srgbClr val="002060"/>
              </a:solidFill>
            </a:endParaRPr>
          </a:p>
        </p:txBody>
      </p:sp>
      <p:sp>
        <p:nvSpPr>
          <p:cNvPr id="6" name="Oval 5" title="&quot;&quot;"/>
          <p:cNvSpPr/>
          <p:nvPr/>
        </p:nvSpPr>
        <p:spPr>
          <a:xfrm>
            <a:off x="762000" y="4800600"/>
            <a:ext cx="1676400" cy="1676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762000" y="533400"/>
            <a:ext cx="5105400" cy="685800"/>
          </a:xfrm>
          <a:prstGeom prst="wedgeRoundRectCallout">
            <a:avLst>
              <a:gd name="adj1" fmla="val -24186"/>
              <a:gd name="adj2" fmla="val 437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https://public.era.nih.gov/assist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provides user with 2 options: initiate applicaiton and search for application. " title="Screen shot of application initi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886700" cy="51362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Initiate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29</a:t>
            </a:fld>
            <a:endParaRPr lang="en-US"/>
          </a:p>
        </p:txBody>
      </p:sp>
      <p:sp>
        <p:nvSpPr>
          <p:cNvPr id="6" name="Oval 5" descr="Screen provides user with 2 options: initiate application and search for application. The initiate application option is circled." title="Circle highlighting Initiate Application option"/>
          <p:cNvSpPr/>
          <p:nvPr/>
        </p:nvSpPr>
        <p:spPr>
          <a:xfrm>
            <a:off x="2307566" y="3635064"/>
            <a:ext cx="4419600" cy="8710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107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934200" y="6492875"/>
            <a:ext cx="2133600" cy="365125"/>
          </a:xfrm>
          <a:prstGeom prst="rect">
            <a:avLst/>
          </a:prstGeom>
        </p:spPr>
        <p:txBody>
          <a:bodyPr/>
          <a:lstStyle/>
          <a:p>
            <a:fld id="{6653C72D-8963-4B6A-B455-3EFA1730B46B}" type="slidenum">
              <a:rPr lang="en-US" smtClean="0"/>
              <a:pPr/>
              <a:t>3</a:t>
            </a:fld>
            <a:endParaRPr lang="en-US"/>
          </a:p>
        </p:txBody>
      </p:sp>
      <p:pic>
        <p:nvPicPr>
          <p:cNvPr id="4098" name="Picture 2" descr="http://www.unitysecurity.com/images/additional-businesses.jpg" title="Picture of square peg trying to be inserted in round h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554939"/>
            <a:ext cx="5334000" cy="3989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123778"/>
            <a:ext cx="6934200" cy="2862322"/>
          </a:xfrm>
          <a:prstGeom prst="rect">
            <a:avLst/>
          </a:prstGeom>
          <a:noFill/>
        </p:spPr>
        <p:txBody>
          <a:bodyPr wrap="square" rtlCol="0">
            <a:spAutoFit/>
          </a:bodyPr>
          <a:lstStyle/>
          <a:p>
            <a:r>
              <a:rPr lang="en-US" sz="2800" dirty="0" smtClean="0"/>
              <a:t>The structure of NIH’s multi-project applications cannot be accommodated by </a:t>
            </a:r>
            <a:r>
              <a:rPr lang="en-US" sz="2800" dirty="0" err="1" smtClean="0"/>
              <a:t>Grants.gov’s</a:t>
            </a:r>
            <a:r>
              <a:rPr lang="en-US" sz="2800" dirty="0" smtClean="0"/>
              <a:t> downloadable forms. </a:t>
            </a:r>
            <a:r>
              <a:rPr lang="en-US" sz="3200" dirty="0">
                <a:solidFill>
                  <a:schemeClr val="bg1"/>
                </a:solidFill>
              </a:rPr>
              <a:t/>
            </a:r>
            <a:br>
              <a:rPr lang="en-US" sz="3200" dirty="0">
                <a:solidFill>
                  <a:schemeClr val="bg1"/>
                </a:solidFill>
              </a:rPr>
            </a:br>
            <a:endParaRPr lang="en-US" sz="1600" dirty="0">
              <a:solidFill>
                <a:schemeClr val="bg1"/>
              </a:solidFill>
            </a:endParaRPr>
          </a:p>
          <a:p>
            <a:endParaRPr lang="en-US" sz="3200" dirty="0">
              <a:solidFill>
                <a:schemeClr val="bg1"/>
              </a:solidFill>
            </a:endParaRPr>
          </a:p>
          <a:p>
            <a:endParaRPr lang="en-US" sz="3200" dirty="0" smtClean="0">
              <a:solidFill>
                <a:schemeClr val="bg1"/>
              </a:solidFill>
            </a:endParaRPr>
          </a:p>
          <a:p>
            <a:pPr marL="571500" indent="-571500">
              <a:buFont typeface="Arial" pitchFamily="34" charset="0"/>
              <a:buChar char="•"/>
            </a:pPr>
            <a:endParaRPr lang="en-US" sz="1600" dirty="0">
              <a:solidFill>
                <a:schemeClr val="bg1"/>
              </a:solidFill>
            </a:endParaRPr>
          </a:p>
        </p:txBody>
      </p:sp>
      <p:sp>
        <p:nvSpPr>
          <p:cNvPr id="6" name="Title 1"/>
          <p:cNvSpPr>
            <a:spLocks noGrp="1"/>
          </p:cNvSpPr>
          <p:nvPr>
            <p:ph type="title"/>
          </p:nvPr>
        </p:nvSpPr>
        <p:spPr>
          <a:xfrm>
            <a:off x="1143000" y="228600"/>
            <a:ext cx="7620000" cy="563563"/>
          </a:xfrm>
        </p:spPr>
        <p:txBody>
          <a:bodyPr/>
          <a:lstStyle/>
          <a:p>
            <a:r>
              <a:rPr lang="en-US" dirty="0" smtClean="0"/>
              <a:t>Unfortunately…</a:t>
            </a:r>
            <a:endParaRPr lang="en-US" dirty="0"/>
          </a:p>
        </p:txBody>
      </p:sp>
    </p:spTree>
    <p:extLst>
      <p:ext uri="{BB962C8B-B14F-4D97-AF65-F5344CB8AC3E}">
        <p14:creationId xmlns:p14="http://schemas.microsoft.com/office/powerpoint/2010/main" val="2644736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shows screen after initiatiating an application. Screen has 'Application saved' message at top, shows Actions available to the user in the left navigation and has the question mark icon that links to user documentation." title="ASSIST 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38" y="1021476"/>
            <a:ext cx="7896225" cy="50241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Using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30</a:t>
            </a:fld>
            <a:endParaRPr lang="en-US"/>
          </a:p>
        </p:txBody>
      </p:sp>
      <p:sp>
        <p:nvSpPr>
          <p:cNvPr id="8" name="Rounded Rectangular Callout 7" descr="Call-out box that indicates that clicking on the question mark icon brings you to ASSIST help." title="Explanation for question mark icon"/>
          <p:cNvSpPr/>
          <p:nvPr/>
        </p:nvSpPr>
        <p:spPr>
          <a:xfrm>
            <a:off x="5503653" y="2057400"/>
            <a:ext cx="3200400" cy="1124008"/>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6" name="Rounded Rectangular Callout 5" descr="Available actions vary based on application context and access." title="Actions"/>
          <p:cNvSpPr/>
          <p:nvPr/>
        </p:nvSpPr>
        <p:spPr>
          <a:xfrm>
            <a:off x="685800" y="4800552"/>
            <a:ext cx="3505200" cy="1524047"/>
          </a:xfrm>
          <a:prstGeom prst="wedgeRoundRectCallout">
            <a:avLst>
              <a:gd name="adj1" fmla="val -21223"/>
              <a:gd name="adj2" fmla="val -8398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Available actions vary based on application context and access.</a:t>
            </a:r>
            <a:endParaRPr lang="en-US" sz="2400" dirty="0">
              <a:solidFill>
                <a:srgbClr val="002060"/>
              </a:solidFill>
            </a:endParaRPr>
          </a:p>
        </p:txBody>
      </p:sp>
      <p:grpSp>
        <p:nvGrpSpPr>
          <p:cNvPr id="9" name="Group 8" descr="Application saved message appears at the top of the screen after initiating the application. All ASSIST messages appear in this location." title="Application saved message"/>
          <p:cNvGrpSpPr/>
          <p:nvPr/>
        </p:nvGrpSpPr>
        <p:grpSpPr>
          <a:xfrm>
            <a:off x="2590800" y="3429000"/>
            <a:ext cx="6096000" cy="1125746"/>
            <a:chOff x="2590800" y="3429000"/>
            <a:chExt cx="6096000" cy="1125746"/>
          </a:xfrm>
        </p:grpSpPr>
        <p:sp>
          <p:nvSpPr>
            <p:cNvPr id="12" name="Rounded Rectangular Callout 11" descr="Application saved message appears at the top of the screen after initiating the application. All ASSIST messages appear in this location." title="Application Saved message"/>
            <p:cNvSpPr/>
            <p:nvPr/>
          </p:nvSpPr>
          <p:spPr>
            <a:xfrm>
              <a:off x="4876800" y="3628727"/>
              <a:ext cx="3810000" cy="926019"/>
            </a:xfrm>
            <a:prstGeom prst="wedgeRoundRectCallout">
              <a:avLst>
                <a:gd name="adj1" fmla="val -76007"/>
                <a:gd name="adj2" fmla="val -3139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messages appear at top of screen.</a:t>
              </a:r>
              <a:endParaRPr lang="en-US" sz="2400" dirty="0">
                <a:solidFill>
                  <a:srgbClr val="002060"/>
                </a:solidFill>
              </a:endParaRPr>
            </a:p>
          </p:txBody>
        </p:sp>
        <p:sp>
          <p:nvSpPr>
            <p:cNvPr id="13" name="Oval 12"/>
            <p:cNvSpPr/>
            <p:nvPr/>
          </p:nvSpPr>
          <p:spPr>
            <a:xfrm>
              <a:off x="2590800" y="3429000"/>
              <a:ext cx="1295400" cy="5443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The Add Overall Component screen prompts the user for the basic information needed to add the Overall component." title="Add Overall Compon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316" y="1791066"/>
            <a:ext cx="4752744" cy="4872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descr="Actions section of navigation is displayed." title="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31116"/>
            <a:ext cx="2209800" cy="2028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 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31</a:t>
            </a:fld>
            <a:endParaRPr lang="en-US"/>
          </a:p>
        </p:txBody>
      </p:sp>
      <p:grpSp>
        <p:nvGrpSpPr>
          <p:cNvPr id="12" name="Group 11" descr="Click the Add Overall Component to start building your application." title="Add Overall Component"/>
          <p:cNvGrpSpPr/>
          <p:nvPr/>
        </p:nvGrpSpPr>
        <p:grpSpPr>
          <a:xfrm>
            <a:off x="838200" y="922490"/>
            <a:ext cx="7343544" cy="1744510"/>
            <a:chOff x="838200" y="922490"/>
            <a:chExt cx="7343544" cy="1744510"/>
          </a:xfrm>
        </p:grpSpPr>
        <p:sp>
          <p:nvSpPr>
            <p:cNvPr id="6" name="Rounded Rectangular Callout 5"/>
            <p:cNvSpPr/>
            <p:nvPr/>
          </p:nvSpPr>
          <p:spPr>
            <a:xfrm>
              <a:off x="3040503" y="922490"/>
              <a:ext cx="5141241" cy="762000"/>
            </a:xfrm>
            <a:prstGeom prst="wedgeRoundRectCallout">
              <a:avLst>
                <a:gd name="adj1" fmla="val -52761"/>
                <a:gd name="adj2" fmla="val 10468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Add Overall Component </a:t>
              </a:r>
              <a:r>
                <a:rPr lang="en-US" sz="2400" dirty="0" smtClean="0">
                  <a:solidFill>
                    <a:srgbClr val="002060"/>
                  </a:solidFill>
                </a:rPr>
                <a:t>to start building your application.</a:t>
              </a:r>
              <a:endParaRPr lang="en-US" sz="2400" dirty="0">
                <a:solidFill>
                  <a:srgbClr val="002060"/>
                </a:solidFill>
              </a:endParaRPr>
            </a:p>
          </p:txBody>
        </p:sp>
        <p:grpSp>
          <p:nvGrpSpPr>
            <p:cNvPr id="10" name="Group 9"/>
            <p:cNvGrpSpPr/>
            <p:nvPr/>
          </p:nvGrpSpPr>
          <p:grpSpPr>
            <a:xfrm>
              <a:off x="838200" y="1986059"/>
              <a:ext cx="2733675" cy="680941"/>
              <a:chOff x="914401" y="1945528"/>
              <a:chExt cx="2733675" cy="680941"/>
            </a:xfrm>
          </p:grpSpPr>
          <p:sp>
            <p:nvSpPr>
              <p:cNvPr id="7" name="Oval 6"/>
              <p:cNvSpPr/>
              <p:nvPr/>
            </p:nvSpPr>
            <p:spPr>
              <a:xfrm>
                <a:off x="914401" y="1945528"/>
                <a:ext cx="1981199" cy="43329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5"/>
              </p:cNvCxnSpPr>
              <p:nvPr/>
            </p:nvCxnSpPr>
            <p:spPr>
              <a:xfrm>
                <a:off x="2605460" y="2315365"/>
                <a:ext cx="1042616" cy="31110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1" name="Oval 10" title="&quot;&quot;"/>
          <p:cNvSpPr/>
          <p:nvPr/>
        </p:nvSpPr>
        <p:spPr>
          <a:xfrm>
            <a:off x="3571874" y="5181600"/>
            <a:ext cx="4352925" cy="148186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81000" y="3068128"/>
            <a:ext cx="3124201" cy="3428999"/>
          </a:xfrm>
          <a:prstGeom prst="wedgeRoundRectCallout">
            <a:avLst>
              <a:gd name="adj1" fmla="val 61907"/>
              <a:gd name="adj2" fmla="val 3098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the Commons Username for the contact PD/PI and use the </a:t>
            </a:r>
            <a:r>
              <a:rPr lang="en-US" sz="2400" b="1" dirty="0" smtClean="0">
                <a:solidFill>
                  <a:srgbClr val="002060"/>
                </a:solidFill>
              </a:rPr>
              <a:t>Populate Name from Username </a:t>
            </a:r>
            <a:r>
              <a:rPr lang="en-US" sz="2400" dirty="0" smtClean="0">
                <a:solidFill>
                  <a:srgbClr val="002060"/>
                </a:solidFill>
              </a:rPr>
              <a:t>button or type PD/PI name. </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 shot taken after Overall component is initiated" title="Screen shot taken after Overall component is initi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4236"/>
            <a:ext cx="7453312" cy="53972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32</a:t>
            </a:fld>
            <a:endParaRPr lang="en-US"/>
          </a:p>
        </p:txBody>
      </p:sp>
      <p:sp>
        <p:nvSpPr>
          <p:cNvPr id="6" name="Oval 5" title="&quot;&quot;"/>
          <p:cNvSpPr/>
          <p:nvPr/>
        </p:nvSpPr>
        <p:spPr>
          <a:xfrm>
            <a:off x="472805" y="5181600"/>
            <a:ext cx="198119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4191000" y="1893498"/>
            <a:ext cx="4305299" cy="990600"/>
          </a:xfrm>
          <a:prstGeom prst="wedgeRoundRectCallout">
            <a:avLst>
              <a:gd name="adj1" fmla="val -49687"/>
              <a:gd name="adj2" fmla="val 366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R</a:t>
            </a:r>
            <a:r>
              <a:rPr lang="en-US" sz="2400" dirty="0" smtClean="0">
                <a:solidFill>
                  <a:srgbClr val="002060"/>
                </a:solidFill>
              </a:rPr>
              <a:t>equired forms are presented for the component.</a:t>
            </a:r>
          </a:p>
          <a:p>
            <a:pPr algn="ctr"/>
            <a:endParaRPr lang="en-US" sz="800" dirty="0" smtClean="0">
              <a:solidFill>
                <a:srgbClr val="002060"/>
              </a:solidFill>
            </a:endParaRPr>
          </a:p>
        </p:txBody>
      </p:sp>
      <p:sp>
        <p:nvSpPr>
          <p:cNvPr id="8" name="Oval 7" title="&quot;&quot;"/>
          <p:cNvSpPr/>
          <p:nvPr/>
        </p:nvSpPr>
        <p:spPr>
          <a:xfrm>
            <a:off x="2057401" y="2932262"/>
            <a:ext cx="4953000"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152400" y="5994220"/>
            <a:ext cx="5273977" cy="814484"/>
          </a:xfrm>
          <a:prstGeom prst="wedgeRoundRectCallout">
            <a:avLst>
              <a:gd name="adj1" fmla="val -25419"/>
              <a:gd name="adj2" fmla="val -716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dirty="0" smtClean="0">
                <a:solidFill>
                  <a:srgbClr val="002060"/>
                </a:solidFill>
              </a:rPr>
              <a:t>Overall Component </a:t>
            </a:r>
            <a:r>
              <a:rPr lang="en-US" sz="2400" dirty="0" smtClean="0">
                <a:solidFill>
                  <a:srgbClr val="002060"/>
                </a:solidFill>
              </a:rPr>
              <a:t>is added to the component navigation.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reen shot of add component screen showing the drop down list of component types (e.g., Admin-Core, Core, Project) that can be added." title="Add Compon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9" y="1219200"/>
            <a:ext cx="8062911" cy="40609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Additional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33</a:t>
            </a:fld>
            <a:endParaRPr lang="en-US"/>
          </a:p>
        </p:txBody>
      </p:sp>
      <p:sp>
        <p:nvSpPr>
          <p:cNvPr id="8" name="Rounded Rectangular Callout 7"/>
          <p:cNvSpPr/>
          <p:nvPr/>
        </p:nvSpPr>
        <p:spPr>
          <a:xfrm>
            <a:off x="3505201" y="5378719"/>
            <a:ext cx="4876799" cy="1326881"/>
          </a:xfrm>
          <a:prstGeom prst="wedgeRoundRectCallout">
            <a:avLst>
              <a:gd name="adj1" fmla="val -21378"/>
              <a:gd name="adj2" fmla="val -740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are presented with allowable component types as defined in the FOA.</a:t>
            </a:r>
            <a:endParaRPr lang="en-US" sz="2400" dirty="0">
              <a:solidFill>
                <a:srgbClr val="002060"/>
              </a:solidFill>
            </a:endParaRPr>
          </a:p>
        </p:txBody>
      </p:sp>
      <p:sp>
        <p:nvSpPr>
          <p:cNvPr id="9" name="Oval 8" title="&quot;&quot;"/>
          <p:cNvSpPr/>
          <p:nvPr/>
        </p:nvSpPr>
        <p:spPr>
          <a:xfrm>
            <a:off x="4267200" y="3880711"/>
            <a:ext cx="1981199" cy="12001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title="&quot;&quot;"/>
          <p:cNvSpPr/>
          <p:nvPr/>
        </p:nvSpPr>
        <p:spPr>
          <a:xfrm>
            <a:off x="685800" y="4114800"/>
            <a:ext cx="1600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62000" y="4953000"/>
            <a:ext cx="2209800" cy="1364922"/>
          </a:xfrm>
          <a:prstGeom prst="wedgeRoundRectCallout">
            <a:avLst>
              <a:gd name="adj1" fmla="val -21378"/>
              <a:gd name="adj2" fmla="val -740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Add additional components.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34</a:t>
            </a:fld>
            <a:endParaRPr lang="en-US"/>
          </a:p>
        </p:txBody>
      </p:sp>
      <p:grpSp>
        <p:nvGrpSpPr>
          <p:cNvPr id="4" name="Group 3" descr="left vertical navigation has components grouped by component type and listed in the order they will show in the assembled application image." title="Component navigation screenshot"/>
          <p:cNvGrpSpPr/>
          <p:nvPr/>
        </p:nvGrpSpPr>
        <p:grpSpPr>
          <a:xfrm>
            <a:off x="802947" y="1524000"/>
            <a:ext cx="5861704" cy="4800600"/>
            <a:chOff x="802947" y="1524000"/>
            <a:chExt cx="5861704" cy="4800600"/>
          </a:xfrm>
        </p:grpSpPr>
        <p:pic>
          <p:nvPicPr>
            <p:cNvPr id="10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147" y="1524000"/>
              <a:ext cx="5404504" cy="462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802947" y="3124200"/>
              <a:ext cx="2209800" cy="3200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755947" y="2438400"/>
            <a:ext cx="2702253" cy="259080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Continue adding components to build out the application shell.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35</a:t>
            </a:fld>
            <a:endParaRPr lang="en-US"/>
          </a:p>
        </p:txBody>
      </p:sp>
      <p:sp>
        <p:nvSpPr>
          <p:cNvPr id="3" name="Title 2"/>
          <p:cNvSpPr>
            <a:spLocks noGrp="1"/>
          </p:cNvSpPr>
          <p:nvPr>
            <p:ph type="ctrTitle"/>
          </p:nvPr>
        </p:nvSpPr>
        <p:spPr/>
        <p:txBody>
          <a:bodyPr/>
          <a:lstStyle/>
          <a:p>
            <a:r>
              <a:rPr lang="en-US" dirty="0" smtClean="0"/>
              <a:t>Define Your Team and Provide Application Access</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343400"/>
            <a:ext cx="3657599" cy="2057400"/>
          </a:xfrm>
          <a:prstGeom prst="rect">
            <a:avLst/>
          </a:prstGeom>
        </p:spPr>
      </p:pic>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Build</a:t>
            </a:r>
            <a:r>
              <a:rPr kumimoji="0" lang="en-US" sz="1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1800" b="1" i="0" u="none" strike="noStrike" kern="0" cap="none" spc="0" normalizeH="0" noProof="0" dirty="0" smtClean="0">
                <a:ln>
                  <a:noFill/>
                </a:ln>
                <a:solidFill>
                  <a:schemeClr val="bg1"/>
                </a:solidFill>
                <a:effectLst/>
                <a:uLnTx/>
                <a:uFillTx/>
                <a:latin typeface="Calibri"/>
                <a:ea typeface="+mn-ea"/>
                <a:cs typeface="+mn-cs"/>
              </a:rPr>
              <a:t>Team</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36</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ASSIST automatically provides application access to some individuals based on their Commons roles or role on the application</a:t>
            </a:r>
          </a:p>
          <a:p>
            <a:pPr marL="742950" lvl="1" indent="-285750">
              <a:spcBef>
                <a:spcPts val="1200"/>
              </a:spcBef>
              <a:buFontTx/>
              <a:buChar char="–"/>
              <a:defRPr/>
            </a:pPr>
            <a:r>
              <a:rPr lang="en-US" sz="2000" kern="0" dirty="0">
                <a:solidFill>
                  <a:srgbClr val="003366"/>
                </a:solidFill>
                <a:latin typeface="+mn-lt"/>
              </a:rPr>
              <a:t>The person that initiates the application has edit access for the entire application</a:t>
            </a:r>
          </a:p>
          <a:p>
            <a:pPr marL="742950" lvl="1" indent="-285750">
              <a:spcBef>
                <a:spcPts val="1200"/>
              </a:spcBef>
              <a:buFontTx/>
              <a:buChar char="–"/>
              <a:defRPr/>
            </a:pPr>
            <a:r>
              <a:rPr lang="en-US" sz="2000" kern="0" dirty="0">
                <a:solidFill>
                  <a:srgbClr val="003366"/>
                </a:solidFill>
                <a:latin typeface="+mn-lt"/>
              </a:rPr>
              <a:t>All SOs and AOs at the applicant institution have </a:t>
            </a:r>
            <a:r>
              <a:rPr lang="en-US" sz="2000" kern="0" dirty="0" smtClean="0">
                <a:solidFill>
                  <a:srgbClr val="003366"/>
                </a:solidFill>
                <a:latin typeface="+mn-lt"/>
              </a:rPr>
              <a:t>irrevocable edit </a:t>
            </a:r>
            <a:r>
              <a:rPr lang="en-US" sz="2000" kern="0" dirty="0">
                <a:solidFill>
                  <a:srgbClr val="003366"/>
                </a:solidFill>
                <a:latin typeface="+mn-lt"/>
              </a:rPr>
              <a:t>access for the entire application</a:t>
            </a:r>
          </a:p>
          <a:p>
            <a:pPr marL="742950" lvl="1" indent="-285750">
              <a:spcBef>
                <a:spcPts val="1200"/>
              </a:spcBef>
              <a:buFontTx/>
              <a:buChar char="–"/>
              <a:defRPr/>
            </a:pPr>
            <a:r>
              <a:rPr lang="en-US" sz="2000" kern="0" dirty="0">
                <a:solidFill>
                  <a:srgbClr val="003366"/>
                </a:solidFill>
                <a:latin typeface="+mn-lt"/>
              </a:rPr>
              <a:t>All PD/PIs listed on the Overall application have edit access for the entire application</a:t>
            </a:r>
          </a:p>
          <a:p>
            <a:pPr marL="742950" lvl="1" indent="-285750">
              <a:spcBef>
                <a:spcPts val="1200"/>
              </a:spcBef>
              <a:buFontTx/>
              <a:buChar char="–"/>
              <a:defRPr/>
            </a:pPr>
            <a:r>
              <a:rPr lang="en-US" sz="2000" kern="0" dirty="0" smtClean="0">
                <a:solidFill>
                  <a:srgbClr val="003366"/>
                </a:solidFill>
                <a:latin typeface="+mn-lt"/>
              </a:rPr>
              <a:t>All </a:t>
            </a:r>
            <a:r>
              <a:rPr lang="en-US" sz="2000" kern="0" dirty="0">
                <a:solidFill>
                  <a:srgbClr val="003366"/>
                </a:solidFill>
                <a:latin typeface="+mn-lt"/>
              </a:rPr>
              <a:t>SOs and AOs at an organization leading a component have </a:t>
            </a:r>
            <a:r>
              <a:rPr lang="en-US" sz="2000" kern="0" dirty="0">
                <a:solidFill>
                  <a:srgbClr val="003366"/>
                </a:solidFill>
              </a:rPr>
              <a:t>irrevocable </a:t>
            </a:r>
            <a:r>
              <a:rPr lang="en-US" sz="2000" kern="0" dirty="0" smtClean="0">
                <a:solidFill>
                  <a:srgbClr val="003366"/>
                </a:solidFill>
                <a:latin typeface="+mn-lt"/>
              </a:rPr>
              <a:t>edit </a:t>
            </a:r>
            <a:r>
              <a:rPr lang="en-US" sz="2000" kern="0" dirty="0">
                <a:solidFill>
                  <a:srgbClr val="003366"/>
                </a:solidFill>
                <a:latin typeface="+mn-lt"/>
              </a:rPr>
              <a:t>access for their component </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US" sz="2000" b="0" i="0" u="none" strike="noStrike" kern="0" cap="none" spc="0" normalizeH="0" baseline="0" noProof="0" dirty="0" smtClean="0">
                <a:ln>
                  <a:noFill/>
                </a:ln>
                <a:solidFill>
                  <a:srgbClr val="003366"/>
                </a:solidFill>
                <a:effectLst/>
                <a:uLnTx/>
                <a:uFillTx/>
                <a:latin typeface="+mn-lt"/>
              </a:rPr>
              <a:t>The component Project Leads have edit access for their components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a:spcBef>
                <a:spcPts val="1200"/>
              </a:spcBef>
            </a:pPr>
            <a:r>
              <a:rPr lang="en-US" dirty="0" smtClean="0"/>
              <a:t>Application access can be given to additional users with Commons IDs</a:t>
            </a:r>
          </a:p>
          <a:p>
            <a:pPr lvl="1">
              <a:spcBef>
                <a:spcPts val="1200"/>
              </a:spcBef>
            </a:pPr>
            <a:r>
              <a:rPr lang="en-US" dirty="0" smtClean="0"/>
              <a:t>Within or outside applicant organization</a:t>
            </a:r>
          </a:p>
          <a:p>
            <a:pPr>
              <a:spcBef>
                <a:spcPts val="1200"/>
              </a:spcBef>
            </a:pPr>
            <a:r>
              <a:rPr lang="en-US" dirty="0" smtClean="0"/>
              <a:t>Application access can be controlled across these variables:</a:t>
            </a:r>
          </a:p>
          <a:p>
            <a:pPr lvl="1">
              <a:spcBef>
                <a:spcPts val="1200"/>
              </a:spcBef>
            </a:pPr>
            <a:r>
              <a:rPr lang="en-US" dirty="0" smtClean="0"/>
              <a:t>Entire application vs. specific components</a:t>
            </a:r>
          </a:p>
          <a:p>
            <a:pPr lvl="1">
              <a:spcBef>
                <a:spcPts val="1200"/>
              </a:spcBef>
            </a:pPr>
            <a:r>
              <a:rPr lang="en-US" dirty="0" smtClean="0"/>
              <a:t>Read vs. Edit</a:t>
            </a:r>
          </a:p>
          <a:p>
            <a:pPr lvl="1">
              <a:spcBef>
                <a:spcPts val="1200"/>
              </a:spcBef>
            </a:pPr>
            <a:r>
              <a:rPr lang="en-US" dirty="0" smtClean="0"/>
              <a:t>Budget vs. Non-budget data</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37</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212" y="4191000"/>
            <a:ext cx="2342388" cy="299346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Officials (SOs)</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SOs at the applicant institution can</a:t>
            </a:r>
          </a:p>
          <a:p>
            <a:pPr lvl="1">
              <a:spcBef>
                <a:spcPts val="1200"/>
              </a:spcBef>
            </a:pPr>
            <a:r>
              <a:rPr lang="en-US" sz="2400" dirty="0" smtClean="0"/>
              <a:t>Manage application access for other users</a:t>
            </a:r>
          </a:p>
          <a:p>
            <a:pPr lvl="1">
              <a:spcBef>
                <a:spcPts val="1200"/>
              </a:spcBef>
            </a:pPr>
            <a:r>
              <a:rPr lang="en-US" sz="2400" dirty="0"/>
              <a:t>Manage application status all the way to Ready for Submission status</a:t>
            </a:r>
          </a:p>
          <a:p>
            <a:pPr lvl="1">
              <a:spcBef>
                <a:spcPts val="1200"/>
              </a:spcBef>
            </a:pPr>
            <a:r>
              <a:rPr lang="en-US" sz="2400" dirty="0" smtClean="0"/>
              <a:t>Delegate </a:t>
            </a:r>
            <a:r>
              <a:rPr lang="en-US" sz="2400" b="1" dirty="0" smtClean="0"/>
              <a:t>Access Maintainer </a:t>
            </a:r>
            <a:br>
              <a:rPr lang="en-US" sz="2400" b="1" dirty="0" smtClean="0"/>
            </a:br>
            <a:r>
              <a:rPr lang="en-US" sz="2400" dirty="0" smtClean="0"/>
              <a:t>and </a:t>
            </a:r>
            <a:r>
              <a:rPr lang="en-US" sz="2400" b="1" dirty="0" smtClean="0"/>
              <a:t>Status Maintainer </a:t>
            </a:r>
            <a:r>
              <a:rPr lang="en-US" sz="2400" dirty="0" smtClean="0"/>
              <a:t>authority</a:t>
            </a:r>
            <a:br>
              <a:rPr lang="en-US" sz="2400" dirty="0" smtClean="0"/>
            </a:br>
            <a:r>
              <a:rPr lang="en-US" sz="2400" dirty="0" smtClean="0"/>
              <a:t>to other users within their </a:t>
            </a:r>
            <a:br>
              <a:rPr lang="en-US" sz="2400" dirty="0" smtClean="0"/>
            </a:br>
            <a:r>
              <a:rPr lang="en-US" sz="2400" dirty="0" smtClean="0"/>
              <a:t>institution</a:t>
            </a:r>
          </a:p>
          <a:p>
            <a:pPr lvl="1">
              <a:spcBef>
                <a:spcPts val="1200"/>
              </a:spcBef>
            </a:pPr>
            <a:r>
              <a:rPr lang="en-US" sz="2400" dirty="0" smtClean="0"/>
              <a:t>Access the Submit action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38</a:t>
            </a:fld>
            <a:endParaRPr lang="en-US"/>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743200"/>
            <a:ext cx="2255293" cy="3733800"/>
          </a:xfrm>
          <a:prstGeom prst="rect">
            <a:avLst/>
          </a:prstGeom>
        </p:spPr>
      </p:pic>
    </p:spTree>
    <p:extLst>
      <p:ext uri="{BB962C8B-B14F-4D97-AF65-F5344CB8AC3E}">
        <p14:creationId xmlns:p14="http://schemas.microsoft.com/office/powerpoint/2010/main" val="892078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39</a:t>
            </a:fld>
            <a:endParaRPr lang="en-US"/>
          </a:p>
        </p:txBody>
      </p:sp>
      <p:pic>
        <p:nvPicPr>
          <p:cNvPr id="4" name="Picture 2" descr="a user summary is displayed with access levels for each user" title="Manage acces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91218"/>
            <a:ext cx="8554796" cy="46619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557842" y="2590800"/>
            <a:ext cx="1338618"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800" y="914400"/>
            <a:ext cx="8554796" cy="9144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Manage Access action can be used to provide access to additional </a:t>
            </a:r>
            <a:r>
              <a:rPr lang="en-US" sz="2400" dirty="0" smtClean="0">
                <a:solidFill>
                  <a:srgbClr val="002060"/>
                </a:solidFill>
              </a:rPr>
              <a:t>users or modify </a:t>
            </a:r>
            <a:r>
              <a:rPr lang="en-US" sz="2400" dirty="0">
                <a:solidFill>
                  <a:srgbClr val="002060"/>
                </a:solidFill>
              </a:rPr>
              <a:t>access </a:t>
            </a:r>
            <a:r>
              <a:rPr lang="en-US" sz="2400" dirty="0" smtClean="0">
                <a:solidFill>
                  <a:srgbClr val="002060"/>
                </a:solidFill>
              </a:rPr>
              <a:t>for existing users.  </a:t>
            </a:r>
            <a:endParaRPr lang="en-US" sz="2400" dirty="0">
              <a:solidFill>
                <a:srgbClr val="002060"/>
              </a:solidFill>
            </a:endParaRPr>
          </a:p>
        </p:txBody>
      </p:sp>
    </p:spTree>
    <p:extLst>
      <p:ext uri="{BB962C8B-B14F-4D97-AF65-F5344CB8AC3E}">
        <p14:creationId xmlns:p14="http://schemas.microsoft.com/office/powerpoint/2010/main" val="1303443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a:xfrm>
            <a:off x="457200" y="1219200"/>
            <a:ext cx="8229600" cy="4800600"/>
          </a:xfrm>
        </p:spPr>
        <p:txBody>
          <a:bodyPr/>
          <a:lstStyle/>
          <a:p>
            <a:pPr marL="0" indent="0">
              <a:buNone/>
            </a:pPr>
            <a:r>
              <a:rPr lang="en-US" dirty="0"/>
              <a:t>We partnered with </a:t>
            </a:r>
            <a:r>
              <a:rPr lang="en-US" dirty="0" smtClean="0"/>
              <a:t>the Grants.gov team so NIH could </a:t>
            </a:r>
            <a:r>
              <a:rPr lang="en-US" dirty="0"/>
              <a:t>develop </a:t>
            </a:r>
            <a:r>
              <a:rPr lang="en-US" b="1" dirty="0" smtClean="0"/>
              <a:t>ASSIST</a:t>
            </a:r>
            <a:r>
              <a:rPr lang="en-US" dirty="0" smtClean="0"/>
              <a:t>, a </a:t>
            </a:r>
            <a:r>
              <a:rPr lang="en-US" dirty="0"/>
              <a:t>web-based submission system to accept </a:t>
            </a:r>
            <a:r>
              <a:rPr lang="en-US" dirty="0" smtClean="0"/>
              <a:t>NIH’s multi-project </a:t>
            </a:r>
            <a:r>
              <a:rPr lang="en-US" dirty="0"/>
              <a:t>applications that </a:t>
            </a:r>
            <a:r>
              <a:rPr lang="en-US" b="1" dirty="0" smtClean="0"/>
              <a:t>works </a:t>
            </a:r>
            <a:r>
              <a:rPr lang="en-US" b="1" i="1" dirty="0"/>
              <a:t>in conjunction</a:t>
            </a:r>
            <a:r>
              <a:rPr lang="en-US" b="1" dirty="0"/>
              <a:t> with Grants.gov. </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a:t>
            </a:fld>
            <a:endParaRPr lang="en-US"/>
          </a:p>
        </p:txBody>
      </p:sp>
      <p:pic>
        <p:nvPicPr>
          <p:cNvPr id="5" name="Picture 4" title="Two stick people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3276600"/>
            <a:ext cx="4038600" cy="4038600"/>
          </a:xfrm>
          <a:prstGeom prst="rect">
            <a:avLst/>
          </a:prstGeom>
        </p:spPr>
      </p:pic>
    </p:spTree>
    <p:extLst>
      <p:ext uri="{BB962C8B-B14F-4D97-AF65-F5344CB8AC3E}">
        <p14:creationId xmlns:p14="http://schemas.microsoft.com/office/powerpoint/2010/main" val="389229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40</a:t>
            </a:fld>
            <a:endParaRPr lang="en-US"/>
          </a:p>
        </p:txBody>
      </p:sp>
      <p:sp>
        <p:nvSpPr>
          <p:cNvPr id="3" name="Title 2"/>
          <p:cNvSpPr>
            <a:spLocks noGrp="1"/>
          </p:cNvSpPr>
          <p:nvPr>
            <p:ph type="ctrTitle"/>
          </p:nvPr>
        </p:nvSpPr>
        <p:spPr/>
        <p:txBody>
          <a:bodyPr/>
          <a:lstStyle/>
          <a:p>
            <a:r>
              <a:rPr lang="en-US" dirty="0" smtClean="0"/>
              <a:t>Enter Application Data</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267200"/>
            <a:ext cx="1905000" cy="2177142"/>
          </a:xfrm>
          <a:prstGeom prst="rect">
            <a:avLst/>
          </a:prstGeom>
        </p:spPr>
      </p:pic>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5454"/>
            <a:ext cx="8277225" cy="548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Searching for In-progress Applications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41</a:t>
            </a:fld>
            <a:endParaRPr lang="en-US"/>
          </a:p>
        </p:txBody>
      </p:sp>
      <p:sp>
        <p:nvSpPr>
          <p:cNvPr id="5" name="Rounded Rectangular Callout 4"/>
          <p:cNvSpPr/>
          <p:nvPr/>
        </p:nvSpPr>
        <p:spPr>
          <a:xfrm>
            <a:off x="5410200" y="3733800"/>
            <a:ext cx="3216461" cy="1600200"/>
          </a:xfrm>
          <a:prstGeom prst="wedgeRoundRectCallout">
            <a:avLst>
              <a:gd name="adj1" fmla="val -29956"/>
              <a:gd name="adj2" fmla="val 768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a:t>
            </a:r>
            <a:r>
              <a:rPr lang="en-US" sz="2400" b="1" dirty="0" smtClean="0">
                <a:solidFill>
                  <a:srgbClr val="002060"/>
                </a:solidFill>
              </a:rPr>
              <a:t>Search Applications </a:t>
            </a:r>
            <a:r>
              <a:rPr lang="en-US" sz="2400" dirty="0" smtClean="0">
                <a:solidFill>
                  <a:srgbClr val="002060"/>
                </a:solidFill>
              </a:rPr>
              <a:t>to access your in progress application. </a:t>
            </a:r>
            <a:endParaRPr lang="en-US" sz="2400" dirty="0">
              <a:solidFill>
                <a:srgbClr val="002060"/>
              </a:solidFill>
            </a:endParaRPr>
          </a:p>
        </p:txBody>
      </p:sp>
      <p:sp>
        <p:nvSpPr>
          <p:cNvPr id="6" name="Oval 5" title="&quot;&quot;"/>
          <p:cNvSpPr/>
          <p:nvPr/>
        </p:nvSpPr>
        <p:spPr>
          <a:xfrm>
            <a:off x="5334000" y="5796703"/>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Overall component selected in component naviagation"/>
          <p:cNvGrpSpPr/>
          <p:nvPr/>
        </p:nvGrpSpPr>
        <p:grpSpPr>
          <a:xfrm>
            <a:off x="990600" y="941054"/>
            <a:ext cx="7010400" cy="5551474"/>
            <a:chOff x="990600" y="941054"/>
            <a:chExt cx="7010400" cy="5551474"/>
          </a:xfrm>
        </p:grpSpPr>
        <p:pic>
          <p:nvPicPr>
            <p:cNvPr id="307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941054"/>
              <a:ext cx="6972300" cy="5551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990600" y="5181600"/>
              <a:ext cx="9144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Navigating to a Specific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42</a:t>
            </a:fld>
            <a:endParaRPr lang="en-US"/>
          </a:p>
        </p:txBody>
      </p:sp>
      <p:sp>
        <p:nvSpPr>
          <p:cNvPr id="5" name="Rounded Rectangular Callout 4"/>
          <p:cNvSpPr/>
          <p:nvPr/>
        </p:nvSpPr>
        <p:spPr>
          <a:xfrm>
            <a:off x="2365829" y="4191000"/>
            <a:ext cx="2819400" cy="2224695"/>
          </a:xfrm>
          <a:prstGeom prst="wedgeRoundRectCallout">
            <a:avLst>
              <a:gd name="adj1" fmla="val -64058"/>
              <a:gd name="adj2" fmla="val 49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the component navigation to identify the component you want to work on.</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title="screen shot of Overall component showing actions and form navi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46740"/>
            <a:ext cx="7986713" cy="47444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Summary Page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43</a:t>
            </a:fld>
            <a:endParaRPr lang="en-US"/>
          </a:p>
        </p:txBody>
      </p:sp>
      <p:sp>
        <p:nvSpPr>
          <p:cNvPr id="5" name="Rounded Rectangular Callout 4"/>
          <p:cNvSpPr/>
          <p:nvPr/>
        </p:nvSpPr>
        <p:spPr>
          <a:xfrm>
            <a:off x="4724400" y="990600"/>
            <a:ext cx="3288337" cy="968514"/>
          </a:xfrm>
          <a:prstGeom prst="wedgeRoundRectCallout">
            <a:avLst>
              <a:gd name="adj1" fmla="val -91645"/>
              <a:gd name="adj2" fmla="val 5382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Every component has a </a:t>
            </a:r>
            <a:r>
              <a:rPr lang="en-US" sz="2400" b="1" dirty="0" smtClean="0">
                <a:solidFill>
                  <a:srgbClr val="002060"/>
                </a:solidFill>
              </a:rPr>
              <a:t>Summary</a:t>
            </a:r>
            <a:r>
              <a:rPr lang="en-US" sz="2400" dirty="0" smtClean="0">
                <a:solidFill>
                  <a:srgbClr val="002060"/>
                </a:solidFill>
              </a:rPr>
              <a:t> page.</a:t>
            </a:r>
            <a:endParaRPr lang="en-US" sz="2400" dirty="0">
              <a:solidFill>
                <a:srgbClr val="002060"/>
              </a:solidFill>
            </a:endParaRPr>
          </a:p>
        </p:txBody>
      </p:sp>
      <p:sp>
        <p:nvSpPr>
          <p:cNvPr id="6" name="Oval 5" title="&quot;&quot;"/>
          <p:cNvSpPr/>
          <p:nvPr/>
        </p:nvSpPr>
        <p:spPr>
          <a:xfrm>
            <a:off x="2590800" y="1883488"/>
            <a:ext cx="685800" cy="45705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803517" y="3861642"/>
            <a:ext cx="3396835" cy="1136847"/>
          </a:xfrm>
          <a:prstGeom prst="wedgeRoundRectCallout">
            <a:avLst>
              <a:gd name="adj1" fmla="val -61444"/>
              <a:gd name="adj2" fmla="val -455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Some actions are only available from the Summary page.</a:t>
            </a:r>
            <a:endParaRPr lang="en-US" sz="2400" dirty="0">
              <a:solidFill>
                <a:srgbClr val="002060"/>
              </a:solidFill>
            </a:endParaRPr>
          </a:p>
        </p:txBody>
      </p:sp>
      <p:sp>
        <p:nvSpPr>
          <p:cNvPr id="8" name="Oval 7" title="&quot;&quot;"/>
          <p:cNvSpPr/>
          <p:nvPr/>
        </p:nvSpPr>
        <p:spPr>
          <a:xfrm>
            <a:off x="651294" y="3604725"/>
            <a:ext cx="1787106" cy="35767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screen shot of 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14462"/>
            <a:ext cx="7817078" cy="4529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Entering Application Data</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44</a:t>
            </a:fld>
            <a:endParaRPr lang="en-US"/>
          </a:p>
        </p:txBody>
      </p:sp>
      <p:sp>
        <p:nvSpPr>
          <p:cNvPr id="4" name="Rounded Rectangular Callout 3"/>
          <p:cNvSpPr/>
          <p:nvPr/>
        </p:nvSpPr>
        <p:spPr>
          <a:xfrm>
            <a:off x="4191000" y="1890460"/>
            <a:ext cx="4002667" cy="816114"/>
          </a:xfrm>
          <a:prstGeom prst="wedgeRoundRectCallout">
            <a:avLst>
              <a:gd name="adj1" fmla="val -64234"/>
              <a:gd name="adj2" fmla="val 4791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5" name="Oval 4" title="&quot;&quot;"/>
          <p:cNvSpPr/>
          <p:nvPr/>
        </p:nvSpPr>
        <p:spPr>
          <a:xfrm>
            <a:off x="2732167" y="3886200"/>
            <a:ext cx="620633" cy="2827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2483" y="4419600"/>
            <a:ext cx="3886200" cy="990600"/>
          </a:xfrm>
          <a:prstGeom prst="wedgeRoundRectCallout">
            <a:avLst>
              <a:gd name="adj1" fmla="val -41000"/>
              <a:gd name="adj2" fmla="val -809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dirty="0" smtClean="0">
                <a:solidFill>
                  <a:srgbClr val="002060"/>
                </a:solidFill>
              </a:rPr>
              <a:t>Edit </a:t>
            </a:r>
            <a:r>
              <a:rPr lang="en-US" sz="2400" dirty="0" smtClean="0">
                <a:solidFill>
                  <a:srgbClr val="002060"/>
                </a:solidFill>
              </a:rPr>
              <a:t>blocks other users from editing form.</a:t>
            </a:r>
            <a:endParaRPr lang="en-US" sz="2400" dirty="0">
              <a:solidFill>
                <a:srgbClr val="002060"/>
              </a:solidFill>
            </a:endParaRPr>
          </a:p>
        </p:txBody>
      </p:sp>
      <p:sp>
        <p:nvSpPr>
          <p:cNvPr id="7" name="Oval 6" title="&quot;&quot;"/>
          <p:cNvSpPr/>
          <p:nvPr/>
        </p:nvSpPr>
        <p:spPr>
          <a:xfrm>
            <a:off x="3151268" y="2705136"/>
            <a:ext cx="681736" cy="533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screen shot after save command issued showing errors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447800"/>
            <a:ext cx="7886700" cy="454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Data Entry Validation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45</a:t>
            </a:fld>
            <a:endParaRPr lang="en-US" dirty="0"/>
          </a:p>
        </p:txBody>
      </p:sp>
      <p:sp>
        <p:nvSpPr>
          <p:cNvPr id="6" name="Rounded Rectangular Callout 5"/>
          <p:cNvSpPr/>
          <p:nvPr/>
        </p:nvSpPr>
        <p:spPr>
          <a:xfrm>
            <a:off x="4876800" y="1371600"/>
            <a:ext cx="3912078" cy="1676400"/>
          </a:xfrm>
          <a:prstGeom prst="wedgeRoundRectCallout">
            <a:avLst>
              <a:gd name="adj1" fmla="val -38885"/>
              <a:gd name="adj2" fmla="val 617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validate entered data and provide errors at the top of the screen when you Save.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title="After an optional form is added it shows up in the form navigation across the top of the screen"/>
          <p:cNvGrpSpPr/>
          <p:nvPr/>
        </p:nvGrpSpPr>
        <p:grpSpPr>
          <a:xfrm>
            <a:off x="1447800" y="3962400"/>
            <a:ext cx="6248400" cy="2838091"/>
            <a:chOff x="1447800" y="3962400"/>
            <a:chExt cx="6248400" cy="2838091"/>
          </a:xfrm>
        </p:grpSpPr>
        <p:pic>
          <p:nvPicPr>
            <p:cNvPr id="8196" name="Picture 4"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328815"/>
              <a:ext cx="4786312" cy="2471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p:cNvSpPr/>
            <p:nvPr/>
          </p:nvSpPr>
          <p:spPr>
            <a:xfrm>
              <a:off x="4495800" y="4610819"/>
              <a:ext cx="533400" cy="49458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5562600" y="3962400"/>
              <a:ext cx="2133600" cy="1546860"/>
            </a:xfrm>
            <a:prstGeom prst="wedgeRoundRectCallout">
              <a:avLst>
                <a:gd name="adj1" fmla="val -75008"/>
                <a:gd name="adj2" fmla="val -55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form tab is added to navigation. </a:t>
              </a:r>
              <a:endParaRPr lang="en-US" sz="2400" dirty="0">
                <a:solidFill>
                  <a:srgbClr val="002060"/>
                </a:solidFill>
              </a:endParaRPr>
            </a:p>
          </p:txBody>
        </p:sp>
      </p:grpSp>
      <p:sp>
        <p:nvSpPr>
          <p:cNvPr id="2" name="Title 1"/>
          <p:cNvSpPr>
            <a:spLocks noGrp="1"/>
          </p:cNvSpPr>
          <p:nvPr>
            <p:ph type="title"/>
          </p:nvPr>
        </p:nvSpPr>
        <p:spPr/>
        <p:txBody>
          <a:bodyPr/>
          <a:lstStyle/>
          <a:p>
            <a:r>
              <a:rPr lang="en-US" dirty="0" smtClean="0"/>
              <a:t>Adding Optional Forms</a:t>
            </a:r>
            <a:endParaRPr lang="en-US" dirty="0"/>
          </a:p>
        </p:txBody>
      </p:sp>
      <p:sp>
        <p:nvSpPr>
          <p:cNvPr id="3" name="Slide Number Placeholder 2"/>
          <p:cNvSpPr>
            <a:spLocks noGrp="1"/>
          </p:cNvSpPr>
          <p:nvPr>
            <p:ph type="sldNum" sz="quarter" idx="10"/>
          </p:nvPr>
        </p:nvSpPr>
        <p:spPr>
          <a:xfrm>
            <a:off x="7772400" y="6550025"/>
            <a:ext cx="1371600" cy="155575"/>
          </a:xfrm>
        </p:spPr>
        <p:txBody>
          <a:bodyPr/>
          <a:lstStyle/>
          <a:p>
            <a:pPr>
              <a:defRPr/>
            </a:pPr>
            <a:fld id="{D41C4CF8-0CB8-428F-9B12-ABF84BEF228F}" type="slidenum">
              <a:rPr lang="en-US" smtClean="0"/>
              <a:pPr>
                <a:defRPr/>
              </a:pPr>
              <a:t>46</a:t>
            </a:fld>
            <a:endParaRPr lang="en-US" dirty="0"/>
          </a:p>
        </p:txBody>
      </p:sp>
      <p:grpSp>
        <p:nvGrpSpPr>
          <p:cNvPr id="8" name="Group 7" descr="Select Add Optional Form action. A pop up appears prompting the user to select the form you wish to add from a drop down list of forms. User selects form and then clicks submit button." title="adding optional form"/>
          <p:cNvGrpSpPr/>
          <p:nvPr/>
        </p:nvGrpSpPr>
        <p:grpSpPr>
          <a:xfrm>
            <a:off x="609600" y="990600"/>
            <a:ext cx="6934200" cy="3253740"/>
            <a:chOff x="609600" y="990600"/>
            <a:chExt cx="6934200" cy="3253740"/>
          </a:xfrm>
        </p:grpSpPr>
        <p:pic>
          <p:nvPicPr>
            <p:cNvPr id="8195"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4267200" cy="32537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609600" y="1967107"/>
              <a:ext cx="11935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5"/>
            </p:cNvCxnSpPr>
            <p:nvPr/>
          </p:nvCxnSpPr>
          <p:spPr>
            <a:xfrm>
              <a:off x="1628365" y="2227270"/>
              <a:ext cx="581435" cy="3067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276600" y="2800351"/>
              <a:ext cx="1371600" cy="79192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105400" y="2512645"/>
              <a:ext cx="2438400" cy="772284"/>
            </a:xfrm>
            <a:prstGeom prst="wedgeRoundRectCallout">
              <a:avLst>
                <a:gd name="adj1" fmla="val -66842"/>
                <a:gd name="adj2" fmla="val 3644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dirty="0" smtClean="0">
                  <a:solidFill>
                    <a:srgbClr val="002060"/>
                  </a:solidFill>
                </a:rPr>
                <a:t>Submit</a:t>
              </a:r>
              <a:r>
                <a:rPr lang="en-US" sz="2400" dirty="0" smtClean="0">
                  <a:solidFill>
                    <a:srgbClr val="002060"/>
                  </a:solidFill>
                </a:rPr>
                <a:t>.</a:t>
              </a:r>
              <a:endParaRPr lang="en-US" sz="2400" dirty="0">
                <a:solidFill>
                  <a:srgbClr val="002060"/>
                </a:solidFill>
              </a:endParaRPr>
            </a:p>
          </p:txBody>
        </p:sp>
      </p:grpSp>
      <p:cxnSp>
        <p:nvCxnSpPr>
          <p:cNvPr id="12" name="Straight Arrow Connector 11" title="&quot;&quot;"/>
          <p:cNvCxnSpPr/>
          <p:nvPr/>
        </p:nvCxnSpPr>
        <p:spPr>
          <a:xfrm>
            <a:off x="3916388" y="3592273"/>
            <a:ext cx="0" cy="105592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98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R&amp;R Cover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47</a:t>
            </a:fld>
            <a:endParaRPr lang="en-US"/>
          </a:p>
        </p:txBody>
      </p:sp>
      <p:graphicFrame>
        <p:nvGraphicFramePr>
          <p:cNvPr id="5" name="Table 4" descr="table describes differences in data entry" title="R&amp;R Cover form - Overal verses other components"/>
          <p:cNvGraphicFramePr>
            <a:graphicFrameLocks noGrp="1"/>
          </p:cNvGraphicFramePr>
          <p:nvPr>
            <p:extLst>
              <p:ext uri="{D42A27DB-BD31-4B8C-83A1-F6EECF244321}">
                <p14:modId xmlns:p14="http://schemas.microsoft.com/office/powerpoint/2010/main" val="3476231710"/>
              </p:ext>
            </p:extLst>
          </p:nvPr>
        </p:nvGraphicFramePr>
        <p:xfrm>
          <a:off x="685800" y="1554480"/>
          <a:ext cx="7772400" cy="3779520"/>
        </p:xfrm>
        <a:graphic>
          <a:graphicData uri="http://schemas.openxmlformats.org/drawingml/2006/table">
            <a:tbl>
              <a:tblPr firstRow="1" bandRow="1">
                <a:tableStyleId>{5C22544A-7EE6-4342-B048-85BDC9FD1C3A}</a:tableStyleId>
              </a:tblPr>
              <a:tblGrid>
                <a:gridCol w="1824824"/>
                <a:gridCol w="5947576"/>
              </a:tblGrid>
              <a:tr h="370840">
                <a:tc>
                  <a:txBody>
                    <a:bodyPr/>
                    <a:lstStyle/>
                    <a:p>
                      <a:r>
                        <a:rPr lang="en-US" sz="2400" dirty="0" smtClean="0"/>
                        <a:t>Overall </a:t>
                      </a:r>
                      <a:endParaRPr lang="en-US" sz="2400" dirty="0"/>
                    </a:p>
                  </a:txBody>
                  <a:tcPr/>
                </a:tc>
                <a:tc>
                  <a:txBody>
                    <a:bodyPr/>
                    <a:lstStyle/>
                    <a:p>
                      <a:r>
                        <a:rPr lang="en-US" sz="2400" dirty="0" smtClean="0"/>
                        <a:t>All other components</a:t>
                      </a:r>
                      <a:endParaRPr lang="en-US" sz="2400" dirty="0"/>
                    </a:p>
                  </a:txBody>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kern="0" dirty="0" smtClean="0">
                          <a:solidFill>
                            <a:srgbClr val="000000"/>
                          </a:solidFill>
                        </a:rPr>
                        <a:t>All form fields used</a:t>
                      </a:r>
                    </a:p>
                  </a:txBody>
                  <a:tcPr/>
                </a:tc>
                <a:tc>
                  <a:txBody>
                    <a:bodyPr/>
                    <a:lstStyle/>
                    <a:p>
                      <a:pPr marL="0" indent="0">
                        <a:spcAft>
                          <a:spcPts val="600"/>
                        </a:spcAft>
                        <a:buFont typeface="Arial" pitchFamily="34" charset="0"/>
                        <a:buNone/>
                      </a:pPr>
                      <a:r>
                        <a:rPr lang="en-US" sz="2400" kern="0" dirty="0" smtClean="0">
                          <a:solidFill>
                            <a:srgbClr val="000000"/>
                          </a:solidFill>
                        </a:rPr>
                        <a:t>Subset of fields used:</a:t>
                      </a:r>
                    </a:p>
                    <a:p>
                      <a:pPr marL="914400" lvl="1" indent="-457200">
                        <a:spcAft>
                          <a:spcPts val="600"/>
                        </a:spcAft>
                        <a:buFont typeface="Arial" pitchFamily="34" charset="0"/>
                        <a:buChar char="•"/>
                      </a:pPr>
                      <a:r>
                        <a:rPr lang="en-US" sz="2400" kern="0" dirty="0" smtClean="0">
                          <a:solidFill>
                            <a:srgbClr val="000000"/>
                          </a:solidFill>
                        </a:rPr>
                        <a:t>Field 5: Organization Information</a:t>
                      </a:r>
                    </a:p>
                    <a:p>
                      <a:pPr marL="914400" lvl="1" indent="-457200">
                        <a:spcAft>
                          <a:spcPts val="600"/>
                        </a:spcAft>
                        <a:buFont typeface="Arial" pitchFamily="34" charset="0"/>
                        <a:buChar char="•"/>
                      </a:pPr>
                      <a:r>
                        <a:rPr lang="en-US" sz="2400" kern="0" dirty="0" smtClean="0">
                          <a:solidFill>
                            <a:srgbClr val="000000"/>
                          </a:solidFill>
                        </a:rPr>
                        <a:t>Field 7 (Optional): Type of Applicant </a:t>
                      </a:r>
                    </a:p>
                    <a:p>
                      <a:pPr marL="914400" lvl="1" indent="-457200">
                        <a:spcAft>
                          <a:spcPts val="600"/>
                        </a:spcAft>
                        <a:buFont typeface="Arial" pitchFamily="34" charset="0"/>
                        <a:buChar char="•"/>
                      </a:pPr>
                      <a:r>
                        <a:rPr lang="en-US" sz="2400" kern="0" dirty="0" smtClean="0">
                          <a:solidFill>
                            <a:srgbClr val="000000"/>
                          </a:solidFill>
                        </a:rPr>
                        <a:t>Field 11: Descriptive Title of Applicant’s Project</a:t>
                      </a:r>
                    </a:p>
                    <a:p>
                      <a:pPr marL="914400" lvl="1" indent="-457200">
                        <a:spcAft>
                          <a:spcPts val="600"/>
                        </a:spcAft>
                        <a:buFont typeface="Arial" pitchFamily="34" charset="0"/>
                        <a:buChar char="•"/>
                      </a:pPr>
                      <a:r>
                        <a:rPr lang="en-US" sz="2400" kern="0" dirty="0" smtClean="0">
                          <a:solidFill>
                            <a:srgbClr val="000000"/>
                          </a:solidFill>
                        </a:rPr>
                        <a:t>Field 12: Proposed Project Start/End Dates</a:t>
                      </a:r>
                    </a:p>
                  </a:txBody>
                  <a:tcPr/>
                </a:tc>
              </a:tr>
            </a:tbl>
          </a:graphicData>
        </a:graphic>
      </p:graphicFrame>
    </p:spTree>
    <p:extLst>
      <p:ext uri="{BB962C8B-B14F-4D97-AF65-F5344CB8AC3E}">
        <p14:creationId xmlns:p14="http://schemas.microsoft.com/office/powerpoint/2010/main" val="4081188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48</a:t>
            </a:fld>
            <a:endParaRPr lang="en-US"/>
          </a:p>
        </p:txBody>
      </p:sp>
      <p:graphicFrame>
        <p:nvGraphicFramePr>
          <p:cNvPr id="5" name="Table 4" descr="table describes differences in data entry" title="Other Project Information form - Overal verses other components"/>
          <p:cNvGraphicFramePr>
            <a:graphicFrameLocks noGrp="1"/>
          </p:cNvGraphicFramePr>
          <p:nvPr>
            <p:extLst>
              <p:ext uri="{D42A27DB-BD31-4B8C-83A1-F6EECF244321}">
                <p14:modId xmlns:p14="http://schemas.microsoft.com/office/powerpoint/2010/main" val="2376541586"/>
              </p:ext>
            </p:extLst>
          </p:nvPr>
        </p:nvGraphicFramePr>
        <p:xfrm>
          <a:off x="533400" y="990600"/>
          <a:ext cx="8077200" cy="4674608"/>
        </p:xfrm>
        <a:graphic>
          <a:graphicData uri="http://schemas.openxmlformats.org/drawingml/2006/table">
            <a:tbl>
              <a:tblPr firstRow="1" bandRow="1">
                <a:tableStyleId>{5C22544A-7EE6-4342-B048-85BDC9FD1C3A}</a:tableStyleId>
              </a:tblPr>
              <a:tblGrid>
                <a:gridCol w="4076354"/>
                <a:gridCol w="4000846"/>
              </a:tblGrid>
              <a:tr h="504956">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170484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Human Subjects: </a:t>
                      </a:r>
                      <a:r>
                        <a:rPr lang="en-US" sz="2000" dirty="0" smtClean="0"/>
                        <a:t>Standard Application Guide</a:t>
                      </a:r>
                      <a:r>
                        <a:rPr lang="en-US" sz="2000" baseline="0" dirty="0" smtClean="0"/>
                        <a:t> instructions apply</a:t>
                      </a:r>
                      <a:endParaRPr lang="en-US" sz="2000" kern="0" dirty="0" smtClean="0">
                        <a:solidFill>
                          <a:srgbClr val="000000"/>
                        </a:solidFill>
                      </a:endParaRPr>
                    </a:p>
                  </a:txBody>
                  <a:tcPr/>
                </a:tc>
                <a:tc>
                  <a:txBody>
                    <a:bodyPr/>
                    <a:lstStyle/>
                    <a:p>
                      <a:r>
                        <a:rPr lang="en-US" sz="2000" b="1" dirty="0" smtClean="0"/>
                        <a:t>Human Subjects: </a:t>
                      </a:r>
                      <a:r>
                        <a:rPr lang="en-US" sz="2000" dirty="0" smtClean="0"/>
                        <a:t>Answer only the ‘Are Human Subjects Involved?’ and Is the Project Exempt from Federal regulations?’ questions.</a:t>
                      </a:r>
                    </a:p>
                  </a:txBody>
                  <a:tcPr/>
                </a:tc>
              </a:tr>
              <a:tr h="12324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Vertebrate Animals: </a:t>
                      </a:r>
                      <a:r>
                        <a:rPr lang="en-US" sz="2000" dirty="0" smtClean="0"/>
                        <a:t>Standard Application Guide</a:t>
                      </a:r>
                      <a:r>
                        <a:rPr lang="en-US" sz="2000" baseline="0" dirty="0" smtClean="0"/>
                        <a:t> instructions apply</a:t>
                      </a:r>
                      <a:endParaRPr lang="en-US" sz="2000" kern="0" dirty="0" smtClean="0">
                        <a:solidFill>
                          <a:srgbClr val="000000"/>
                        </a:solidFill>
                      </a:endParaRPr>
                    </a:p>
                  </a:txBody>
                  <a:tcPr/>
                </a:tc>
                <a:tc>
                  <a:txBody>
                    <a:bodyPr/>
                    <a:lstStyle/>
                    <a:p>
                      <a:r>
                        <a:rPr lang="en-US" sz="2000" b="1" dirty="0" smtClean="0"/>
                        <a:t>Vertebrate Animals: </a:t>
                      </a:r>
                      <a:r>
                        <a:rPr lang="en-US" sz="2000" dirty="0" smtClean="0"/>
                        <a:t>Answer only the ‘Are Vertebrate Animals Used?’ question.</a:t>
                      </a:r>
                      <a:endParaRPr lang="en-US" sz="2000" dirty="0"/>
                    </a:p>
                  </a:txBody>
                  <a:tcPr/>
                </a:tc>
              </a:tr>
              <a:tr h="12324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Project Narrative: </a:t>
                      </a:r>
                      <a:r>
                        <a:rPr lang="en-US" sz="2000" dirty="0" smtClean="0"/>
                        <a:t>Used by NIH for statement</a:t>
                      </a:r>
                      <a:r>
                        <a:rPr lang="en-US" sz="2000" baseline="0" dirty="0" smtClean="0"/>
                        <a:t> of public health relevance; required</a:t>
                      </a:r>
                      <a:endParaRPr lang="en-US" sz="2000" kern="0" dirty="0" smtClean="0">
                        <a:solidFill>
                          <a:srgbClr val="000000"/>
                        </a:solidFill>
                      </a:endParaRPr>
                    </a:p>
                  </a:txBody>
                  <a:tcPr/>
                </a:tc>
                <a:tc>
                  <a:txBody>
                    <a:bodyPr/>
                    <a:lstStyle/>
                    <a:p>
                      <a:r>
                        <a:rPr lang="en-US" sz="2000" b="1" dirty="0" smtClean="0"/>
                        <a:t>Project Narrative: </a:t>
                      </a:r>
                      <a:r>
                        <a:rPr lang="en-US" sz="2000" dirty="0" smtClean="0"/>
                        <a:t>FOA may</a:t>
                      </a:r>
                      <a:r>
                        <a:rPr lang="en-US" sz="2000" baseline="0" dirty="0" smtClean="0"/>
                        <a:t> specify attachment is optional.</a:t>
                      </a:r>
                      <a:endParaRPr lang="en-US" sz="2000" dirty="0"/>
                    </a:p>
                  </a:txBody>
                  <a:tcPr/>
                </a:tc>
              </a:tr>
            </a:tbl>
          </a:graphicData>
        </a:graphic>
      </p:graphicFrame>
    </p:spTree>
    <p:extLst>
      <p:ext uri="{BB962C8B-B14F-4D97-AF65-F5344CB8AC3E}">
        <p14:creationId xmlns:p14="http://schemas.microsoft.com/office/powerpoint/2010/main" val="38792132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49</a:t>
            </a:fld>
            <a:endParaRPr lang="en-US"/>
          </a:p>
        </p:txBody>
      </p:sp>
      <p:sp>
        <p:nvSpPr>
          <p:cNvPr id="4" name="Rounded Rectangular Callout 3"/>
          <p:cNvSpPr/>
          <p:nvPr/>
        </p:nvSpPr>
        <p:spPr>
          <a:xfrm>
            <a:off x="304800" y="5715000"/>
            <a:ext cx="8584506" cy="914400"/>
          </a:xfrm>
          <a:prstGeom prst="wedgeRoundRectCallout">
            <a:avLst>
              <a:gd name="adj1" fmla="val -12137"/>
              <a:gd name="adj2" fmla="val 507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prevents data entry of additional Human Subject and Vertebrate Animal info on components other than Overall.</a:t>
            </a:r>
            <a:endParaRPr lang="en-US" sz="2400" dirty="0">
              <a:solidFill>
                <a:srgbClr val="002060"/>
              </a:solidFill>
            </a:endParaRPr>
          </a:p>
        </p:txBody>
      </p:sp>
      <p:grpSp>
        <p:nvGrpSpPr>
          <p:cNvPr id="5" name="Group 4" descr="Screen shot indicating that the IRB pending, approval data and human assurance fields are not enterable for Human subjects section and the IACUC pending, approval date and animal welfare assurance numbers fields are not enterable for Vertebrate Animals section." title="Other Project Information form data entry screen"/>
          <p:cNvGrpSpPr/>
          <p:nvPr/>
        </p:nvGrpSpPr>
        <p:grpSpPr>
          <a:xfrm>
            <a:off x="1447800" y="941154"/>
            <a:ext cx="6234112" cy="4762826"/>
            <a:chOff x="1447800" y="941154"/>
            <a:chExt cx="6234112" cy="4762826"/>
          </a:xfrm>
        </p:grpSpPr>
        <p:pic>
          <p:nvPicPr>
            <p:cNvPr id="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234112" cy="4713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3157268" y="941154"/>
              <a:ext cx="685800" cy="5828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4376468" y="3695700"/>
              <a:ext cx="1676400" cy="876300"/>
              <a:chOff x="4724400" y="3581400"/>
              <a:chExt cx="1676400" cy="876300"/>
            </a:xfrm>
          </p:grpSpPr>
          <p:sp>
            <p:nvSpPr>
              <p:cNvPr id="13" name="Rectangle 12"/>
              <p:cNvSpPr/>
              <p:nvPr/>
            </p:nvSpPr>
            <p:spPr>
              <a:xfrm>
                <a:off x="4724400" y="3581400"/>
                <a:ext cx="1676400" cy="8763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876800" y="37338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029200" y="37338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528868" y="4953000"/>
              <a:ext cx="1676400" cy="685800"/>
              <a:chOff x="4724400" y="4648200"/>
              <a:chExt cx="1676400" cy="685800"/>
            </a:xfrm>
          </p:grpSpPr>
          <p:sp>
            <p:nvSpPr>
              <p:cNvPr id="10" name="Rectangle 9"/>
              <p:cNvSpPr/>
              <p:nvPr/>
            </p:nvSpPr>
            <p:spPr>
              <a:xfrm>
                <a:off x="4724400" y="4648200"/>
                <a:ext cx="1676400" cy="6858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876800" y="47244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029200" y="47244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1971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a:t>
            </a:fld>
            <a:endParaRPr lang="en-US"/>
          </a:p>
        </p:txBody>
      </p:sp>
      <p:sp>
        <p:nvSpPr>
          <p:cNvPr id="5" name="Content Placeholder 4"/>
          <p:cNvSpPr txBox="1">
            <a:spLocks noGrp="1"/>
          </p:cNvSpPr>
          <p:nvPr>
            <p:ph idx="1"/>
          </p:nvPr>
        </p:nvSpPr>
        <p:spPr>
          <a:xfrm>
            <a:off x="914400" y="1676400"/>
            <a:ext cx="7696200" cy="3896451"/>
          </a:xfrm>
          <a:prstGeom prst="rect">
            <a:avLst/>
          </a:prstGeom>
          <a:solidFill>
            <a:schemeClr val="bg1"/>
          </a:solidFill>
        </p:spPr>
        <p:txBody>
          <a:bodyPr wrap="square" rtlCol="0">
            <a:spAutoFit/>
          </a:bodyPr>
          <a:lstStyle/>
          <a:p>
            <a:pPr marL="0" indent="0">
              <a:buNone/>
            </a:pPr>
            <a:r>
              <a:rPr lang="en-US" sz="2600" dirty="0" smtClean="0"/>
              <a:t>Essentially, </a:t>
            </a:r>
            <a:r>
              <a:rPr lang="en-US" sz="2600" dirty="0" smtClean="0">
                <a:solidFill>
                  <a:srgbClr val="FF0000"/>
                </a:solidFill>
              </a:rPr>
              <a:t>ASSIST works as an alternate web front end to </a:t>
            </a:r>
            <a:r>
              <a:rPr lang="en-US" sz="2600" dirty="0">
                <a:solidFill>
                  <a:srgbClr val="FF0000"/>
                </a:solidFill>
              </a:rPr>
              <a:t>G</a:t>
            </a:r>
            <a:r>
              <a:rPr lang="en-US" sz="2600" dirty="0" smtClean="0">
                <a:solidFill>
                  <a:srgbClr val="FF0000"/>
                </a:solidFill>
              </a:rPr>
              <a:t>rants.gov’s “Apply” </a:t>
            </a:r>
            <a:r>
              <a:rPr lang="en-US" sz="2600" dirty="0" smtClean="0"/>
              <a:t>for NIH’s multi-project applications, much like a system-to-system service provider might.</a:t>
            </a:r>
          </a:p>
          <a:p>
            <a:pPr marL="0" indent="0">
              <a:buNone/>
            </a:pPr>
            <a:endParaRPr lang="en-US" sz="2600" dirty="0" smtClean="0"/>
          </a:p>
          <a:p>
            <a:pPr marL="0" indent="0">
              <a:buNone/>
            </a:pPr>
            <a:r>
              <a:rPr lang="en-US" sz="2600" dirty="0" smtClean="0"/>
              <a:t>This </a:t>
            </a:r>
            <a:r>
              <a:rPr lang="en-US" sz="2600" dirty="0"/>
              <a:t>approach </a:t>
            </a:r>
            <a:r>
              <a:rPr lang="en-US" sz="2600" dirty="0" smtClean="0"/>
              <a:t>allows system-to-system </a:t>
            </a:r>
            <a:r>
              <a:rPr lang="en-US" sz="2600" dirty="0"/>
              <a:t>submitters to continue to send their submission through </a:t>
            </a:r>
            <a:r>
              <a:rPr lang="en-US" sz="2600" dirty="0" smtClean="0"/>
              <a:t>Grants.gov without using ASSIST.</a:t>
            </a:r>
            <a:endParaRPr lang="en-US" sz="2600" dirty="0"/>
          </a:p>
          <a:p>
            <a:pPr marL="0" indent="0">
              <a:buNone/>
            </a:pPr>
            <a:endParaRPr lang="en-US" sz="2400" dirty="0"/>
          </a:p>
        </p:txBody>
      </p:sp>
      <p:pic>
        <p:nvPicPr>
          <p:cNvPr id="6" name="Picture 5" title="Two stick people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724400"/>
            <a:ext cx="2419350" cy="2419350"/>
          </a:xfrm>
          <a:prstGeom prst="rect">
            <a:avLst/>
          </a:prstGeom>
        </p:spPr>
      </p:pic>
    </p:spTree>
    <p:extLst>
      <p:ext uri="{BB962C8B-B14F-4D97-AF65-F5344CB8AC3E}">
        <p14:creationId xmlns:p14="http://schemas.microsoft.com/office/powerpoint/2010/main" val="647437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Research Plan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50</a:t>
            </a:fld>
            <a:endParaRPr lang="en-US"/>
          </a:p>
        </p:txBody>
      </p:sp>
      <p:graphicFrame>
        <p:nvGraphicFramePr>
          <p:cNvPr id="5" name="Table 4" descr="table describes difference in data entry" title="Research Plan form - Overal verses other components"/>
          <p:cNvGraphicFramePr>
            <a:graphicFrameLocks noGrp="1"/>
          </p:cNvGraphicFramePr>
          <p:nvPr>
            <p:extLst>
              <p:ext uri="{D42A27DB-BD31-4B8C-83A1-F6EECF244321}">
                <p14:modId xmlns:p14="http://schemas.microsoft.com/office/powerpoint/2010/main" val="3721216780"/>
              </p:ext>
            </p:extLst>
          </p:nvPr>
        </p:nvGraphicFramePr>
        <p:xfrm>
          <a:off x="609600" y="990600"/>
          <a:ext cx="7924800" cy="4876800"/>
        </p:xfrm>
        <a:graphic>
          <a:graphicData uri="http://schemas.openxmlformats.org/drawingml/2006/table">
            <a:tbl>
              <a:tblPr firstRow="1" bandRow="1">
                <a:tableStyleId>{5C22544A-7EE6-4342-B048-85BDC9FD1C3A}</a:tableStyleId>
              </a:tblPr>
              <a:tblGrid>
                <a:gridCol w="3983195"/>
                <a:gridCol w="3941605"/>
              </a:tblGrid>
              <a:tr h="335280">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smtClean="0"/>
                        <a:t>Attachments:</a:t>
                      </a:r>
                      <a:r>
                        <a:rPr lang="en-US" sz="2400" smtClean="0"/>
                        <a:t> Describe the entire application.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Attachments:</a:t>
                      </a:r>
                      <a:r>
                        <a:rPr lang="en-US" sz="2400" dirty="0" smtClean="0"/>
                        <a:t> Reflect</a:t>
                      </a:r>
                      <a:r>
                        <a:rPr lang="en-US" sz="2400" baseline="0" dirty="0" smtClean="0"/>
                        <a:t> </a:t>
                      </a:r>
                      <a:r>
                        <a:rPr lang="en-US" sz="2400" dirty="0" smtClean="0"/>
                        <a:t>the activity in the specific component.</a:t>
                      </a:r>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Introduction:</a:t>
                      </a:r>
                      <a:r>
                        <a:rPr lang="en-US" sz="2400" b="0" dirty="0" smtClean="0"/>
                        <a:t> Required</a:t>
                      </a:r>
                      <a:r>
                        <a:rPr lang="en-US" sz="2400" b="1" dirty="0" smtClean="0"/>
                        <a:t> </a:t>
                      </a:r>
                      <a:r>
                        <a:rPr lang="en-US" sz="2400" b="0" dirty="0" smtClean="0"/>
                        <a:t>f</a:t>
                      </a:r>
                      <a:r>
                        <a:rPr lang="en-US" sz="2400" dirty="0" smtClean="0"/>
                        <a:t>or Resubmission/ Revision applications</a:t>
                      </a:r>
                    </a:p>
                  </a:txBody>
                  <a:tcPr/>
                </a:tc>
                <a:tc>
                  <a:txBody>
                    <a:bodyPr/>
                    <a:lstStyle/>
                    <a:p>
                      <a:r>
                        <a:rPr lang="en-US" sz="2400" b="1" dirty="0" smtClean="0"/>
                        <a:t>Introduction: </a:t>
                      </a:r>
                      <a:r>
                        <a:rPr lang="en-US" sz="2400" dirty="0" smtClean="0"/>
                        <a:t>See FOA instructions.</a:t>
                      </a:r>
                      <a:endParaRPr lang="en-US" sz="2400" dirty="0"/>
                    </a:p>
                  </a:txBody>
                  <a:tcPr/>
                </a:tc>
              </a:tr>
              <a:tr h="533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Specific Aims:</a:t>
                      </a:r>
                      <a:r>
                        <a:rPr lang="en-US" sz="2400" dirty="0" smtClean="0"/>
                        <a:t> Required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Specific Aims:</a:t>
                      </a:r>
                      <a:r>
                        <a:rPr lang="en-US" sz="2400" dirty="0" smtClean="0"/>
                        <a:t> Required</a:t>
                      </a:r>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Research Strategy:</a:t>
                      </a:r>
                      <a:r>
                        <a:rPr lang="en-US" sz="2400" b="1" baseline="0" dirty="0" smtClean="0"/>
                        <a:t> </a:t>
                      </a:r>
                      <a:r>
                        <a:rPr lang="en-US" sz="2400" baseline="0" dirty="0" smtClean="0"/>
                        <a:t>See FOA instructions for page limit.</a:t>
                      </a:r>
                      <a:endParaRPr lang="en-US" sz="24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Research Strategy:</a:t>
                      </a:r>
                      <a:r>
                        <a:rPr lang="en-US" sz="2400" b="1" baseline="0" dirty="0" smtClean="0"/>
                        <a:t> </a:t>
                      </a:r>
                      <a:r>
                        <a:rPr lang="en-US" sz="2400" baseline="0" dirty="0" smtClean="0"/>
                        <a:t>See FOA instructions for page limit.</a:t>
                      </a:r>
                      <a:endParaRPr lang="en-US" sz="2400" dirty="0" smtClean="0"/>
                    </a:p>
                  </a:txBody>
                  <a:tcPr/>
                </a:tc>
              </a:tr>
            </a:tbl>
          </a:graphicData>
        </a:graphic>
      </p:graphicFrame>
    </p:spTree>
    <p:extLst>
      <p:ext uri="{BB962C8B-B14F-4D97-AF65-F5344CB8AC3E}">
        <p14:creationId xmlns:p14="http://schemas.microsoft.com/office/powerpoint/2010/main" val="2548003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a:t>
            </a:r>
            <a:r>
              <a:rPr lang="en-US" dirty="0" err="1" smtClean="0"/>
              <a:t>Sr</a:t>
            </a:r>
            <a:r>
              <a:rPr lang="en-US" dirty="0" smtClean="0"/>
              <a:t>/Key Person Profile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51</a:t>
            </a:fld>
            <a:endParaRPr lang="en-US"/>
          </a:p>
        </p:txBody>
      </p:sp>
      <p:graphicFrame>
        <p:nvGraphicFramePr>
          <p:cNvPr id="4" name="Table 3" descr="tabel describes differences in data entry" title="Senior Key Person Profile form - Overal verses other components"/>
          <p:cNvGraphicFramePr>
            <a:graphicFrameLocks noGrp="1"/>
          </p:cNvGraphicFramePr>
          <p:nvPr>
            <p:extLst>
              <p:ext uri="{D42A27DB-BD31-4B8C-83A1-F6EECF244321}">
                <p14:modId xmlns:p14="http://schemas.microsoft.com/office/powerpoint/2010/main" val="2537761312"/>
              </p:ext>
            </p:extLst>
          </p:nvPr>
        </p:nvGraphicFramePr>
        <p:xfrm>
          <a:off x="533400" y="1278094"/>
          <a:ext cx="8077200" cy="3505200"/>
        </p:xfrm>
        <a:graphic>
          <a:graphicData uri="http://schemas.openxmlformats.org/drawingml/2006/table">
            <a:tbl>
              <a:tblPr firstRow="1" bandRow="1">
                <a:tableStyleId>{5C22544A-7EE6-4342-B048-85BDC9FD1C3A}</a:tableStyleId>
              </a:tblPr>
              <a:tblGrid>
                <a:gridCol w="3962400"/>
                <a:gridCol w="4114800"/>
              </a:tblGrid>
              <a:tr h="504986">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3000214">
                <a:tc>
                  <a:txBody>
                    <a:bodyPr/>
                    <a:lstStyle/>
                    <a:p>
                      <a:pPr marL="285750" lvl="0" indent="-285750">
                        <a:buFont typeface="Arial" pitchFamily="34" charset="0"/>
                        <a:buChar char="•"/>
                      </a:pPr>
                      <a:r>
                        <a:rPr lang="en-US" sz="2400" dirty="0" smtClean="0">
                          <a:solidFill>
                            <a:srgbClr val="002060"/>
                          </a:solidFill>
                        </a:rPr>
                        <a:t>Use the Project Director/Principal Investigator section to designate the Contact PD/PI </a:t>
                      </a:r>
                    </a:p>
                    <a:p>
                      <a:pPr marL="285750" lvl="0" indent="-285750">
                        <a:buFont typeface="Arial" pitchFamily="34" charset="0"/>
                        <a:buChar char="•"/>
                      </a:pPr>
                      <a:r>
                        <a:rPr lang="en-US" sz="2400" dirty="0" smtClean="0">
                          <a:solidFill>
                            <a:srgbClr val="002060"/>
                          </a:solidFill>
                        </a:rPr>
                        <a:t>Include any Multi-PD/PIs</a:t>
                      </a:r>
                      <a:endParaRPr lang="en-US" sz="2400" baseline="0" dirty="0" smtClean="0">
                        <a:solidFill>
                          <a:srgbClr val="002060"/>
                        </a:solidFill>
                      </a:endParaRPr>
                    </a:p>
                    <a:p>
                      <a:pPr marL="742950" lvl="1" indent="-285750">
                        <a:buFont typeface="Arial" pitchFamily="34" charset="0"/>
                        <a:buChar char="•"/>
                      </a:pPr>
                      <a:r>
                        <a:rPr lang="en-US" sz="2000" dirty="0" smtClean="0">
                          <a:solidFill>
                            <a:srgbClr val="002060"/>
                          </a:solidFill>
                        </a:rPr>
                        <a:t>Project Role of PD/PI</a:t>
                      </a:r>
                    </a:p>
                  </a:txBody>
                  <a:tcPr/>
                </a:tc>
                <a:tc>
                  <a:txBody>
                    <a:bodyPr/>
                    <a:lstStyle/>
                    <a:p>
                      <a:pPr marL="285750" lvl="0" indent="-285750">
                        <a:buFont typeface="Arial" pitchFamily="34" charset="0"/>
                        <a:buChar char="•"/>
                      </a:pPr>
                      <a:r>
                        <a:rPr lang="en-US" sz="2400" dirty="0" smtClean="0">
                          <a:solidFill>
                            <a:srgbClr val="002060"/>
                          </a:solidFill>
                        </a:rPr>
                        <a:t>Use the Project Director/Principal Investigator section to designate the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400" dirty="0" smtClean="0">
                          <a:solidFill>
                            <a:srgbClr val="002060"/>
                          </a:solidFill>
                        </a:rPr>
                        <a:t>Must not use PD/PI</a:t>
                      </a:r>
                      <a:r>
                        <a:rPr lang="en-US" sz="2400" baseline="0" dirty="0" smtClean="0">
                          <a:solidFill>
                            <a:srgbClr val="002060"/>
                          </a:solidFill>
                        </a:rPr>
                        <a:t> </a:t>
                      </a:r>
                      <a:r>
                        <a:rPr lang="en-US" sz="2400" dirty="0" smtClean="0">
                          <a:solidFill>
                            <a:srgbClr val="002060"/>
                          </a:solidFill>
                        </a:rPr>
                        <a:t>role</a:t>
                      </a:r>
                    </a:p>
                    <a:p>
                      <a:pPr marL="742950" lvl="1" indent="-285750">
                        <a:buFont typeface="Arial" pitchFamily="34" charset="0"/>
                        <a:buChar char="•"/>
                      </a:pPr>
                      <a:r>
                        <a:rPr lang="en-US" sz="2000" dirty="0" smtClean="0">
                          <a:solidFill>
                            <a:srgbClr val="002060"/>
                          </a:solidFill>
                        </a:rPr>
                        <a:t>ASSIST defaults role to Other, Project Lead</a:t>
                      </a:r>
                    </a:p>
                    <a:p>
                      <a:pPr marL="742950" lvl="1" indent="-285750">
                        <a:buFont typeface="Arial" pitchFamily="34" charset="0"/>
                        <a:buChar char="•"/>
                      </a:pPr>
                      <a:r>
                        <a:rPr lang="en-US" sz="2000" dirty="0" smtClean="0">
                          <a:solidFill>
                            <a:srgbClr val="002060"/>
                          </a:solidFill>
                        </a:rPr>
                        <a:t>Follow FOA instructions</a:t>
                      </a:r>
                    </a:p>
                  </a:txBody>
                  <a:tcPr/>
                </a:tc>
              </a:tr>
            </a:tbl>
          </a:graphicData>
        </a:graphic>
      </p:graphicFrame>
      <p:sp>
        <p:nvSpPr>
          <p:cNvPr id="5" name="Rounded Rectangular Callout 4"/>
          <p:cNvSpPr/>
          <p:nvPr/>
        </p:nvSpPr>
        <p:spPr>
          <a:xfrm>
            <a:off x="152401" y="5029200"/>
            <a:ext cx="8839199" cy="1357913"/>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must include a single biosketch for each </a:t>
            </a:r>
            <a:r>
              <a:rPr lang="en-US" sz="2400" dirty="0" err="1" smtClean="0">
                <a:solidFill>
                  <a:srgbClr val="002060"/>
                </a:solidFill>
              </a:rPr>
              <a:t>Sr</a:t>
            </a:r>
            <a:r>
              <a:rPr lang="en-US" sz="2400" dirty="0" smtClean="0">
                <a:solidFill>
                  <a:srgbClr val="002060"/>
                </a:solidFill>
              </a:rPr>
              <a:t>/Key person regardless of the number of components they are listed on. Biosketch can be included with any entry – just pick one.</a:t>
            </a:r>
            <a:endParaRPr lang="en-US" sz="2400" dirty="0">
              <a:solidFill>
                <a:srgbClr val="002060"/>
              </a:solidFill>
            </a:endParaRPr>
          </a:p>
        </p:txBody>
      </p:sp>
    </p:spTree>
    <p:extLst>
      <p:ext uri="{BB962C8B-B14F-4D97-AF65-F5344CB8AC3E}">
        <p14:creationId xmlns:p14="http://schemas.microsoft.com/office/powerpoint/2010/main" val="215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Common Errors</a:t>
            </a:r>
            <a:endParaRPr lang="en-US" dirty="0"/>
          </a:p>
        </p:txBody>
      </p:sp>
      <p:sp>
        <p:nvSpPr>
          <p:cNvPr id="3" name="Content Placeholder 2"/>
          <p:cNvSpPr>
            <a:spLocks noGrp="1"/>
          </p:cNvSpPr>
          <p:nvPr>
            <p:ph idx="1"/>
          </p:nvPr>
        </p:nvSpPr>
        <p:spPr/>
        <p:txBody>
          <a:bodyPr/>
          <a:lstStyle/>
          <a:p>
            <a:pPr>
              <a:spcBef>
                <a:spcPts val="1200"/>
              </a:spcBef>
            </a:pPr>
            <a:r>
              <a:rPr lang="en-US" sz="2800" dirty="0"/>
              <a:t>ASSIST screen tips</a:t>
            </a:r>
          </a:p>
          <a:p>
            <a:pPr lvl="1">
              <a:spcBef>
                <a:spcPts val="1200"/>
              </a:spcBef>
            </a:pPr>
            <a:r>
              <a:rPr lang="en-US" sz="2400" dirty="0"/>
              <a:t>Found at the top of many data entry screens</a:t>
            </a:r>
          </a:p>
          <a:p>
            <a:pPr>
              <a:spcBef>
                <a:spcPts val="1200"/>
              </a:spcBef>
            </a:pPr>
            <a:r>
              <a:rPr lang="en-US" sz="2800" dirty="0" smtClean="0"/>
              <a:t>Application Guide </a:t>
            </a:r>
          </a:p>
          <a:p>
            <a:pPr>
              <a:spcBef>
                <a:spcPts val="1200"/>
              </a:spcBef>
            </a:pPr>
            <a:r>
              <a:rPr lang="en-US" sz="2800" dirty="0" smtClean="0"/>
              <a:t>Annotated form sets</a:t>
            </a:r>
          </a:p>
          <a:p>
            <a:pPr lvl="1">
              <a:spcBef>
                <a:spcPts val="1200"/>
              </a:spcBef>
            </a:pPr>
            <a:r>
              <a:rPr lang="en-US" sz="2400" dirty="0">
                <a:hlinkClick r:id="rId2"/>
              </a:rPr>
              <a:t>http://</a:t>
            </a:r>
            <a:r>
              <a:rPr lang="en-US" sz="2400" dirty="0" smtClean="0">
                <a:hlinkClick r:id="rId2"/>
              </a:rPr>
              <a:t>grants.nih.gov/grants/ElectronicReceipt/communication.htm#forms</a:t>
            </a:r>
            <a:r>
              <a:rPr lang="en-US" sz="2400" dirty="0" smtClean="0"/>
              <a:t> </a:t>
            </a:r>
          </a:p>
          <a:p>
            <a:pPr>
              <a:spcBef>
                <a:spcPts val="1200"/>
              </a:spcBef>
            </a:pPr>
            <a:r>
              <a:rPr lang="en-US" sz="2800" dirty="0" smtClean="0"/>
              <a:t>Ten Checks to Help Avoid Common Errors</a:t>
            </a:r>
          </a:p>
          <a:p>
            <a:pPr lvl="1">
              <a:spcBef>
                <a:spcPts val="1200"/>
              </a:spcBef>
            </a:pPr>
            <a:r>
              <a:rPr lang="en-US" sz="2400" dirty="0">
                <a:hlinkClick r:id="rId3"/>
              </a:rPr>
              <a:t>http://</a:t>
            </a:r>
            <a:r>
              <a:rPr lang="en-US" sz="2400" dirty="0" smtClean="0">
                <a:hlinkClick r:id="rId3"/>
              </a:rPr>
              <a:t>grants.nih.gov/grants/ElectronicReceipt/avoiding_errors.htm#10checks</a:t>
            </a:r>
            <a:r>
              <a:rPr lang="en-US" sz="2400" dirty="0" smtClean="0"/>
              <a:t> </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52</a:t>
            </a:fld>
            <a:endParaRPr lang="en-US" dirty="0"/>
          </a:p>
        </p:txBody>
      </p:sp>
    </p:spTree>
    <p:extLst>
      <p:ext uri="{BB962C8B-B14F-4D97-AF65-F5344CB8AC3E}">
        <p14:creationId xmlns:p14="http://schemas.microsoft.com/office/powerpoint/2010/main" val="3070739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idx="1"/>
          </p:nvPr>
        </p:nvSpPr>
        <p:spPr>
          <a:xfrm>
            <a:off x="533400" y="1143000"/>
            <a:ext cx="8382000" cy="4800600"/>
          </a:xfrm>
        </p:spPr>
        <p:txBody>
          <a:bodyPr/>
          <a:lstStyle/>
          <a:p>
            <a:pPr marL="0" indent="0">
              <a:buNone/>
            </a:pPr>
            <a:r>
              <a:rPr lang="en-US" dirty="0" smtClean="0"/>
              <a:t>As component data is entered several actions are available:</a:t>
            </a:r>
          </a:p>
          <a:p>
            <a:pPr lvl="1"/>
            <a:r>
              <a:rPr lang="en-US" dirty="0" smtClean="0"/>
              <a:t>Change Component Order</a:t>
            </a:r>
          </a:p>
          <a:p>
            <a:pPr lvl="1"/>
            <a:r>
              <a:rPr lang="en-US" dirty="0" smtClean="0"/>
              <a:t>Validate Component</a:t>
            </a:r>
          </a:p>
          <a:p>
            <a:pPr lvl="1"/>
            <a:r>
              <a:rPr lang="en-US" dirty="0" smtClean="0"/>
              <a:t>Preview Current Component</a:t>
            </a:r>
          </a:p>
          <a:p>
            <a:pPr lvl="1"/>
            <a:r>
              <a:rPr lang="en-US" dirty="0" smtClean="0"/>
              <a:t>Update Component Status</a:t>
            </a:r>
          </a:p>
          <a:p>
            <a:pPr lvl="2"/>
            <a:r>
              <a:rPr lang="en-US" dirty="0" smtClean="0"/>
              <a:t>Work In Progress – only status that allows editing</a:t>
            </a:r>
          </a:p>
          <a:p>
            <a:pPr lvl="2"/>
            <a:r>
              <a:rPr lang="en-US" dirty="0" smtClean="0"/>
              <a:t>Complete – component data entry is complete </a:t>
            </a:r>
          </a:p>
          <a:p>
            <a:pPr lvl="2"/>
            <a:r>
              <a:rPr lang="en-US" dirty="0" smtClean="0"/>
              <a:t>Final – component has been reviewed by applicant organization and incorporated into the application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Component Order</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54</a:t>
            </a:fld>
            <a:endParaRPr lang="en-US"/>
          </a:p>
        </p:txBody>
      </p:sp>
      <p:pic>
        <p:nvPicPr>
          <p:cNvPr id="10242" name="Picture 2" title="screen shot of change component order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02419"/>
            <a:ext cx="6981825" cy="2343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657600"/>
            <a:ext cx="680085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4648200" y="2438400"/>
            <a:ext cx="6858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438400" y="2061682"/>
            <a:ext cx="19812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Component Type to reorder.</a:t>
            </a:r>
            <a:endParaRPr lang="en-US" sz="2400" b="1" dirty="0">
              <a:solidFill>
                <a:srgbClr val="002060"/>
              </a:solidFill>
            </a:endParaRPr>
          </a:p>
        </p:txBody>
      </p:sp>
      <p:cxnSp>
        <p:nvCxnSpPr>
          <p:cNvPr id="8" name="Straight Arrow Connector 7" title="&quot;&quot;"/>
          <p:cNvCxnSpPr/>
          <p:nvPr/>
        </p:nvCxnSpPr>
        <p:spPr>
          <a:xfrm>
            <a:off x="6719614" y="2047084"/>
            <a:ext cx="0" cy="15343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6324600" y="1676400"/>
            <a:ext cx="9144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quot;&quot;"/>
          <p:cNvSpPr/>
          <p:nvPr/>
        </p:nvSpPr>
        <p:spPr>
          <a:xfrm>
            <a:off x="457200" y="2983260"/>
            <a:ext cx="19050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title="&quot;&quot;"/>
          <p:cNvSpPr/>
          <p:nvPr/>
        </p:nvSpPr>
        <p:spPr>
          <a:xfrm>
            <a:off x="2062881" y="4800600"/>
            <a:ext cx="756519" cy="109906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152400" y="4844533"/>
            <a:ext cx="17526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desired sequence.</a:t>
            </a:r>
            <a:endParaRPr lang="en-US" sz="2400" b="1" dirty="0">
              <a:solidFill>
                <a:srgbClr val="002060"/>
              </a:solidFill>
            </a:endParaRPr>
          </a:p>
        </p:txBody>
      </p:sp>
    </p:spTree>
    <p:extLst>
      <p:ext uri="{BB962C8B-B14F-4D97-AF65-F5344CB8AC3E}">
        <p14:creationId xmlns:p14="http://schemas.microsoft.com/office/powerpoint/2010/main" val="4484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title="screen shot showing Validate Componen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025672"/>
            <a:ext cx="6776408" cy="36507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Validating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55</a:t>
            </a:fld>
            <a:endParaRPr lang="en-US"/>
          </a:p>
        </p:txBody>
      </p:sp>
      <p:sp>
        <p:nvSpPr>
          <p:cNvPr id="5" name="Oval 4" title="&quot;&quot;"/>
          <p:cNvSpPr/>
          <p:nvPr/>
        </p:nvSpPr>
        <p:spPr>
          <a:xfrm>
            <a:off x="914400" y="2905916"/>
            <a:ext cx="14389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title="Error and Warnings screen resulting from Validate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476460"/>
            <a:ext cx="4953000" cy="52300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ular Callout 8"/>
          <p:cNvSpPr/>
          <p:nvPr/>
        </p:nvSpPr>
        <p:spPr>
          <a:xfrm>
            <a:off x="685799" y="4905996"/>
            <a:ext cx="2133600" cy="1494804"/>
          </a:xfrm>
          <a:prstGeom prst="wedgeRoundRectCallout">
            <a:avLst>
              <a:gd name="adj1" fmla="val 84615"/>
              <a:gd name="adj2" fmla="val -191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r>
              <a:rPr lang="en-US" sz="2400" b="1" dirty="0" smtClean="0">
                <a:solidFill>
                  <a:srgbClr val="002060"/>
                </a:solidFill>
              </a:rPr>
              <a:t>.</a:t>
            </a:r>
            <a:endParaRPr lang="en-US" sz="2400" b="1" dirty="0">
              <a:solidFill>
                <a:srgbClr val="002060"/>
              </a:solidFill>
            </a:endParaRPr>
          </a:p>
        </p:txBody>
      </p:sp>
      <p:cxnSp>
        <p:nvCxnSpPr>
          <p:cNvPr id="8" name="Straight Arrow Connector 7" title="&quot;&quot;"/>
          <p:cNvCxnSpPr>
            <a:stCxn id="5" idx="5"/>
          </p:cNvCxnSpPr>
          <p:nvPr/>
        </p:nvCxnSpPr>
        <p:spPr>
          <a:xfrm>
            <a:off x="2142578" y="3222315"/>
            <a:ext cx="1438822" cy="43528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Warnings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56</a:t>
            </a:fld>
            <a:endParaRPr lang="en-US"/>
          </a:p>
        </p:txBody>
      </p:sp>
      <p:sp>
        <p:nvSpPr>
          <p:cNvPr id="4" name="Content Placeholder 2"/>
          <p:cNvSpPr txBox="1">
            <a:spLocks/>
          </p:cNvSpPr>
          <p:nvPr/>
        </p:nvSpPr>
        <p:spPr>
          <a:xfrm>
            <a:off x="1752600" y="1143000"/>
            <a:ext cx="6934200" cy="4800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Errors stop application submission and processing and must be corrected before the deadline</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Warnings do not stop application submission or processing and are corrected at the discretion of the applicant before the deadline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13" descr="MC900434750[1]"/>
          <p:cNvPicPr>
            <a:picLocks noChangeAspect="1" noChangeArrowheads="1"/>
          </p:cNvPicPr>
          <p:nvPr/>
        </p:nvPicPr>
        <p:blipFill>
          <a:blip r:embed="rId2" cstate="print"/>
          <a:srcRect/>
          <a:stretch>
            <a:fillRect/>
          </a:stretch>
        </p:blipFill>
        <p:spPr bwMode="auto">
          <a:xfrm>
            <a:off x="457200" y="3657600"/>
            <a:ext cx="1066800" cy="1066800"/>
          </a:xfrm>
          <a:prstGeom prst="rect">
            <a:avLst/>
          </a:prstGeom>
          <a:noFill/>
          <a:ln w="9525">
            <a:noFill/>
            <a:miter lim="800000"/>
            <a:headEnd/>
            <a:tailEnd/>
          </a:ln>
        </p:spPr>
      </p:pic>
      <p:pic>
        <p:nvPicPr>
          <p:cNvPr id="6" name="Picture 14" descr="MC900434720[1]"/>
          <p:cNvPicPr>
            <a:picLocks noChangeAspect="1" noChangeArrowheads="1"/>
          </p:cNvPicPr>
          <p:nvPr/>
        </p:nvPicPr>
        <p:blipFill>
          <a:blip r:embed="rId3" cstate="print"/>
          <a:srcRect/>
          <a:stretch>
            <a:fillRect/>
          </a:stretch>
        </p:blipFill>
        <p:spPr bwMode="auto">
          <a:xfrm>
            <a:off x="381000" y="14478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title="screen shot showing Preview Current Componen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85" y="978723"/>
            <a:ext cx="7143750" cy="38878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57</a:t>
            </a:fld>
            <a:endParaRPr lang="en-US"/>
          </a:p>
        </p:txBody>
      </p:sp>
      <p:pic>
        <p:nvPicPr>
          <p:cNvPr id="11266"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70972"/>
            <a:ext cx="5124450" cy="43723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717430" y="2743200"/>
            <a:ext cx="1752600" cy="38099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a:stCxn id="6" idx="6"/>
          </p:cNvCxnSpPr>
          <p:nvPr/>
        </p:nvCxnSpPr>
        <p:spPr>
          <a:xfrm>
            <a:off x="2470030" y="2933700"/>
            <a:ext cx="1568570" cy="8001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ular Callout 4"/>
          <p:cNvSpPr/>
          <p:nvPr/>
        </p:nvSpPr>
        <p:spPr>
          <a:xfrm>
            <a:off x="381000" y="4038600"/>
            <a:ext cx="3200400" cy="2438400"/>
          </a:xfrm>
          <a:prstGeom prst="wedgeRoundRectCallout">
            <a:avLst>
              <a:gd name="adj1" fmla="val 49478"/>
              <a:gd name="adj2" fmla="val -2533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Component preview does not include bookmarks, Table of </a:t>
            </a:r>
            <a:r>
              <a:rPr lang="en-US" sz="2400" dirty="0">
                <a:solidFill>
                  <a:srgbClr val="002060"/>
                </a:solidFill>
              </a:rPr>
              <a:t>C</a:t>
            </a:r>
            <a:r>
              <a:rPr lang="en-US" sz="2400" dirty="0" smtClean="0">
                <a:solidFill>
                  <a:srgbClr val="002060"/>
                </a:solidFill>
              </a:rPr>
              <a:t>ontents, data summaries or biosketches.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Component Status to Complete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58</a:t>
            </a:fld>
            <a:endParaRPr lang="en-US"/>
          </a:p>
        </p:txBody>
      </p:sp>
      <p:grpSp>
        <p:nvGrpSpPr>
          <p:cNvPr id="4" name="Group 3" descr="From the Update Component Status action the user is presented with a drop down of available statuses.The user should select Complete and optionally provide a comment to be included in the status history." title="update component status to Complete"/>
          <p:cNvGrpSpPr/>
          <p:nvPr/>
        </p:nvGrpSpPr>
        <p:grpSpPr>
          <a:xfrm>
            <a:off x="533399" y="990600"/>
            <a:ext cx="7162801" cy="4014665"/>
            <a:chOff x="533399" y="990600"/>
            <a:chExt cx="7162801" cy="4014665"/>
          </a:xfrm>
        </p:grpSpPr>
        <p:pic>
          <p:nvPicPr>
            <p:cNvPr id="1433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990600"/>
              <a:ext cx="5348133" cy="40146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3513625" y="2404909"/>
              <a:ext cx="1020802" cy="916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3399" y="2924487"/>
              <a:ext cx="2286001" cy="656913"/>
              <a:chOff x="533399" y="2924487"/>
              <a:chExt cx="2286001" cy="656913"/>
            </a:xfrm>
          </p:grpSpPr>
          <p:sp>
            <p:nvSpPr>
              <p:cNvPr id="6" name="Oval 5"/>
              <p:cNvSpPr/>
              <p:nvPr/>
            </p:nvSpPr>
            <p:spPr>
              <a:xfrm>
                <a:off x="533399" y="3276600"/>
                <a:ext cx="1544295"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6" idx="7"/>
              </p:cNvCxnSpPr>
              <p:nvPr/>
            </p:nvCxnSpPr>
            <p:spPr>
              <a:xfrm flipV="1">
                <a:off x="1851537" y="2924487"/>
                <a:ext cx="967863" cy="39675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11" name="Rounded Rectangular Callout 10"/>
            <p:cNvSpPr/>
            <p:nvPr/>
          </p:nvSpPr>
          <p:spPr>
            <a:xfrm>
              <a:off x="5257800" y="1905000"/>
              <a:ext cx="2438400" cy="1524000"/>
            </a:xfrm>
            <a:prstGeom prst="wedgeRoundRectCallout">
              <a:avLst>
                <a:gd name="adj1" fmla="val -75778"/>
                <a:gd name="adj2" fmla="val 151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status and enter comment for Status History. </a:t>
              </a:r>
              <a:endParaRPr lang="en-US" sz="2400" dirty="0">
                <a:solidFill>
                  <a:srgbClr val="002060"/>
                </a:solidFill>
              </a:endParaRPr>
            </a:p>
          </p:txBody>
        </p:sp>
      </p:grpSp>
      <p:pic>
        <p:nvPicPr>
          <p:cNvPr id="14339"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65734"/>
            <a:ext cx="5003932" cy="3205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title="&quot;&quot;"/>
          <p:cNvSpPr/>
          <p:nvPr/>
        </p:nvSpPr>
        <p:spPr>
          <a:xfrm>
            <a:off x="5881532" y="6172200"/>
            <a:ext cx="597617" cy="3702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6934200" y="4724400"/>
            <a:ext cx="1790173" cy="1564941"/>
          </a:xfrm>
          <a:prstGeom prst="wedgeRoundRectCallout">
            <a:avLst>
              <a:gd name="adj1" fmla="val -71134"/>
              <a:gd name="adj2" fmla="val 467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Status on Summary page is updated. </a:t>
            </a:r>
            <a:endParaRPr lang="en-US" sz="2400" dirty="0">
              <a:solidFill>
                <a:srgbClr val="002060"/>
              </a:solidFill>
            </a:endParaRPr>
          </a:p>
        </p:txBody>
      </p:sp>
      <p:sp>
        <p:nvSpPr>
          <p:cNvPr id="12" name="Rounded Rectangle 11"/>
          <p:cNvSpPr/>
          <p:nvPr/>
        </p:nvSpPr>
        <p:spPr>
          <a:xfrm>
            <a:off x="76200" y="3886200"/>
            <a:ext cx="4153427" cy="288485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 component is marked ‘Complete’ no additional edits can be made unless someone with entire application edit authority returns the status to ‘Work in Progress’.</a:t>
            </a:r>
            <a:endParaRPr lang="en-US" sz="2400" dirty="0">
              <a:solidFill>
                <a:srgbClr val="002060"/>
              </a:solidFill>
            </a:endParaRPr>
          </a:p>
        </p:txBody>
      </p:sp>
    </p:spTree>
    <p:extLst>
      <p:ext uri="{BB962C8B-B14F-4D97-AF65-F5344CB8AC3E}">
        <p14:creationId xmlns:p14="http://schemas.microsoft.com/office/powerpoint/2010/main" val="6259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59</a:t>
            </a:fld>
            <a:endParaRPr lang="en-US"/>
          </a:p>
        </p:txBody>
      </p:sp>
      <p:sp>
        <p:nvSpPr>
          <p:cNvPr id="3" name="Title 2"/>
          <p:cNvSpPr>
            <a:spLocks noGrp="1"/>
          </p:cNvSpPr>
          <p:nvPr>
            <p:ph type="ctrTitle"/>
          </p:nvPr>
        </p:nvSpPr>
        <p:spPr/>
        <p:txBody>
          <a:bodyPr/>
          <a:lstStyle/>
          <a:p>
            <a:r>
              <a:rPr lang="en-US" dirty="0" smtClean="0"/>
              <a:t>Finalize Content &amp; Prepare Your Application for Submission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Finalize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91406"/>
            <a:ext cx="2514600" cy="223799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Behind the scenes…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a:t>
            </a:fld>
            <a:endParaRPr lang="en-US"/>
          </a:p>
        </p:txBody>
      </p:sp>
      <p:grpSp>
        <p:nvGrpSpPr>
          <p:cNvPr id="5" name="Group 4" descr="Monitor with ASSIST screen" title="Monitor with ASSIST screen"/>
          <p:cNvGrpSpPr/>
          <p:nvPr/>
        </p:nvGrpSpPr>
        <p:grpSpPr>
          <a:xfrm>
            <a:off x="457200" y="1333500"/>
            <a:ext cx="3279519" cy="2019300"/>
            <a:chOff x="457200" y="1371600"/>
            <a:chExt cx="3279519" cy="2019300"/>
          </a:xfrm>
        </p:grpSpPr>
        <p:sp>
          <p:nvSpPr>
            <p:cNvPr id="36" name="Right Arrow 35"/>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57200" y="1371600"/>
              <a:ext cx="2375647" cy="2019300"/>
              <a:chOff x="4634753" y="1219200"/>
              <a:chExt cx="2375647" cy="2019300"/>
            </a:xfrm>
          </p:grpSpPr>
          <p:pic>
            <p:nvPicPr>
              <p:cNvPr id="26" name="Picture 25" descr="computer_monitor_blue_screen_400_clr_3985.png" title="&quot;&quot;"/>
              <p:cNvPicPr>
                <a:picLocks noChangeAspect="1"/>
              </p:cNvPicPr>
              <p:nvPr/>
            </p:nvPicPr>
            <p:blipFill>
              <a:blip r:embed="rId2" cstate="print"/>
              <a:stretch>
                <a:fillRect/>
              </a:stretch>
            </p:blipFill>
            <p:spPr>
              <a:xfrm>
                <a:off x="4634753" y="1219200"/>
                <a:ext cx="2375647" cy="2019300"/>
              </a:xfrm>
              <a:prstGeom prst="rect">
                <a:avLst/>
              </a:prstGeom>
            </p:spPr>
          </p:pic>
          <p:pic>
            <p:nvPicPr>
              <p:cNvPr id="27" name="Picture 2" title="Monitor with ASSIST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 name="Group 5" title="Monitor with S2S solution"/>
          <p:cNvGrpSpPr/>
          <p:nvPr/>
        </p:nvGrpSpPr>
        <p:grpSpPr>
          <a:xfrm>
            <a:off x="228600" y="3810000"/>
            <a:ext cx="3466736" cy="1977085"/>
            <a:chOff x="228600" y="3810000"/>
            <a:chExt cx="3466736" cy="1977085"/>
          </a:xfrm>
        </p:grpSpPr>
        <p:sp>
          <p:nvSpPr>
            <p:cNvPr id="35" name="Right Arrow 34"/>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aptop_custom_screen_11466.png" title="&quot;&quot;"/>
            <p:cNvPicPr>
              <a:picLocks noChangeAspect="1"/>
            </p:cNvPicPr>
            <p:nvPr/>
          </p:nvPicPr>
          <p:blipFill>
            <a:blip r:embed="rId4" cstate="print"/>
            <a:stretch>
              <a:fillRect/>
            </a:stretch>
          </p:blipFill>
          <p:spPr>
            <a:xfrm>
              <a:off x="228600" y="3810000"/>
              <a:ext cx="2800404" cy="1977085"/>
            </a:xfrm>
            <a:prstGeom prst="rect">
              <a:avLst/>
            </a:prstGeom>
          </p:spPr>
        </p:pic>
      </p:grpSp>
      <p:grpSp>
        <p:nvGrpSpPr>
          <p:cNvPr id="7" name="Group 6" title="Grants.gov"/>
          <p:cNvGrpSpPr/>
          <p:nvPr/>
        </p:nvGrpSpPr>
        <p:grpSpPr>
          <a:xfrm>
            <a:off x="3629186" y="3200400"/>
            <a:ext cx="2362200" cy="1570174"/>
            <a:chOff x="3629186" y="3200400"/>
            <a:chExt cx="2362200" cy="1570174"/>
          </a:xfrm>
        </p:grpSpPr>
        <p:pic>
          <p:nvPicPr>
            <p:cNvPr id="3076" name="Picture 4" title="Grants.go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186" y="4309084"/>
              <a:ext cx="2362200" cy="4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data_center_400_clr_7637.png" title="&quot;&quot;"/>
            <p:cNvPicPr>
              <a:picLocks noChangeAspect="1"/>
            </p:cNvPicPr>
            <p:nvPr/>
          </p:nvPicPr>
          <p:blipFill>
            <a:blip r:embed="rId6" cstate="print"/>
            <a:stretch>
              <a:fillRect/>
            </a:stretch>
          </p:blipFill>
          <p:spPr>
            <a:xfrm>
              <a:off x="3657600" y="3200400"/>
              <a:ext cx="1981200" cy="1193673"/>
            </a:xfrm>
            <a:prstGeom prst="rect">
              <a:avLst/>
            </a:prstGeom>
          </p:spPr>
        </p:pic>
      </p:grpSp>
      <p:grpSp>
        <p:nvGrpSpPr>
          <p:cNvPr id="8" name="Group 7" title="NIH"/>
          <p:cNvGrpSpPr/>
          <p:nvPr/>
        </p:nvGrpSpPr>
        <p:grpSpPr>
          <a:xfrm>
            <a:off x="5694335" y="3225926"/>
            <a:ext cx="3068665" cy="1955674"/>
            <a:chOff x="5694335" y="3225926"/>
            <a:chExt cx="3068665" cy="1955674"/>
          </a:xfrm>
        </p:grpSpPr>
        <p:pic>
          <p:nvPicPr>
            <p:cNvPr id="3078" name="Picture 6" title="&quot;&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4038599"/>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title="&quot;&quot;"/>
            <p:cNvPicPr>
              <a:picLocks noChangeAspect="1"/>
            </p:cNvPicPr>
            <p:nvPr/>
          </p:nvPicPr>
          <p:blipFill>
            <a:blip r:embed="rId6" cstate="print"/>
            <a:stretch>
              <a:fillRect/>
            </a:stretch>
          </p:blipFill>
          <p:spPr>
            <a:xfrm>
              <a:off x="6781800" y="3225926"/>
              <a:ext cx="1981200" cy="1193673"/>
            </a:xfrm>
            <a:prstGeom prst="rect">
              <a:avLst/>
            </a:prstGeom>
          </p:spPr>
        </p:pic>
        <p:sp>
          <p:nvSpPr>
            <p:cNvPr id="3" name="Left-Right Arrow 2"/>
            <p:cNvSpPr/>
            <p:nvPr/>
          </p:nvSpPr>
          <p:spPr>
            <a:xfrm>
              <a:off x="5694335" y="3682959"/>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24383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Content Placeholder 2"/>
          <p:cNvSpPr>
            <a:spLocks noGrp="1"/>
          </p:cNvSpPr>
          <p:nvPr>
            <p:ph idx="1"/>
          </p:nvPr>
        </p:nvSpPr>
        <p:spPr/>
        <p:txBody>
          <a:bodyPr/>
          <a:lstStyle/>
          <a:p>
            <a:r>
              <a:rPr lang="en-US" sz="2800" dirty="0" smtClean="0"/>
              <a:t>As components are marked ‘Complete’, the applicant organization can preview them and incorporate those that are ready into the final application by updating the component status to ‘Final’.</a:t>
            </a:r>
            <a:br>
              <a:rPr lang="en-US" sz="2800" dirty="0" smtClean="0"/>
            </a:br>
            <a:endParaRPr lang="en-US" sz="2800" dirty="0" smtClean="0"/>
          </a:p>
          <a:p>
            <a:r>
              <a:rPr lang="en-US" sz="2800" dirty="0" smtClean="0"/>
              <a:t>All components must be marked ‘Final’ before an application can be prepared for submission.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fter selecting the Update Component Status action the user is presented with a drop down of available statuses. The user should select Final and optionally provide comments." title="update component status to final"/>
          <p:cNvGrpSpPr/>
          <p:nvPr/>
        </p:nvGrpSpPr>
        <p:grpSpPr>
          <a:xfrm>
            <a:off x="533400" y="990600"/>
            <a:ext cx="7153005" cy="5476209"/>
            <a:chOff x="533400" y="990600"/>
            <a:chExt cx="7153005" cy="5476209"/>
          </a:xfrm>
        </p:grpSpPr>
        <p:pic>
          <p:nvPicPr>
            <p:cNvPr id="15363" name="Picture 3"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8" y="990600"/>
              <a:ext cx="7119937" cy="5476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4116372" y="3071146"/>
              <a:ext cx="810299"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533400" y="3708179"/>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a:stCxn id="7" idx="6"/>
            </p:cNvCxnSpPr>
            <p:nvPr/>
          </p:nvCxnSpPr>
          <p:spPr>
            <a:xfrm>
              <a:off x="2370438" y="3909291"/>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61</a:t>
            </a:fld>
            <a:endParaRPr lang="en-US"/>
          </a:p>
        </p:txBody>
      </p:sp>
      <p:sp>
        <p:nvSpPr>
          <p:cNvPr id="5" name="Rounded Rectangular Callout 4"/>
          <p:cNvSpPr/>
          <p:nvPr/>
        </p:nvSpPr>
        <p:spPr>
          <a:xfrm>
            <a:off x="5857605" y="2461546"/>
            <a:ext cx="2895600" cy="3297714"/>
          </a:xfrm>
          <a:prstGeom prst="wedgeRoundRectCallout">
            <a:avLst>
              <a:gd name="adj1" fmla="val -81411"/>
              <a:gd name="adj2" fmla="val -2438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Update the component status to </a:t>
            </a:r>
            <a:r>
              <a:rPr lang="en-US" sz="2400" b="1" dirty="0" smtClean="0">
                <a:solidFill>
                  <a:srgbClr val="002060"/>
                </a:solidFill>
              </a:rPr>
              <a:t>Final</a:t>
            </a:r>
            <a:r>
              <a:rPr lang="en-US" sz="2400" dirty="0" smtClean="0">
                <a:solidFill>
                  <a:srgbClr val="002060"/>
                </a:solidFill>
              </a:rPr>
              <a:t> once you are satisfied that the component is ready to be included in the final application.</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89" y="2022564"/>
            <a:ext cx="8386763" cy="3035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62</a:t>
            </a:fld>
            <a:endParaRPr lang="en-US"/>
          </a:p>
        </p:txBody>
      </p:sp>
      <p:sp>
        <p:nvSpPr>
          <p:cNvPr id="5" name="Rounded Rectangular Callout 4"/>
          <p:cNvSpPr/>
          <p:nvPr/>
        </p:nvSpPr>
        <p:spPr>
          <a:xfrm>
            <a:off x="4191001" y="990600"/>
            <a:ext cx="4572000" cy="1524000"/>
          </a:xfrm>
          <a:prstGeom prst="wedgeRoundRectCallout">
            <a:avLst>
              <a:gd name="adj1" fmla="val -18613"/>
              <a:gd name="adj2" fmla="val -503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ASSIST will check to ensure that only one </a:t>
            </a:r>
            <a:r>
              <a:rPr lang="en-US" sz="2400" dirty="0" err="1">
                <a:solidFill>
                  <a:srgbClr val="002060"/>
                </a:solidFill>
              </a:rPr>
              <a:t>biosketch</a:t>
            </a:r>
            <a:r>
              <a:rPr lang="en-US" sz="2400" dirty="0">
                <a:solidFill>
                  <a:srgbClr val="002060"/>
                </a:solidFill>
              </a:rPr>
              <a:t> is included for every Senior/Key </a:t>
            </a:r>
            <a:r>
              <a:rPr lang="en-US" sz="2400" dirty="0" smtClean="0">
                <a:solidFill>
                  <a:srgbClr val="002060"/>
                </a:solidFill>
              </a:rPr>
              <a:t>person in the application.</a:t>
            </a:r>
            <a:endParaRPr lang="en-US" sz="2400" dirty="0">
              <a:solidFill>
                <a:srgbClr val="002060"/>
              </a:solidFill>
            </a:endParaRPr>
          </a:p>
        </p:txBody>
      </p:sp>
      <p:sp>
        <p:nvSpPr>
          <p:cNvPr id="6" name="Oval 5" title="&quot;&quot;"/>
          <p:cNvSpPr/>
          <p:nvPr/>
        </p:nvSpPr>
        <p:spPr>
          <a:xfrm>
            <a:off x="6154936" y="3605212"/>
            <a:ext cx="2282925" cy="10745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735336" y="5334000"/>
            <a:ext cx="6947750" cy="1143000"/>
          </a:xfrm>
          <a:prstGeom prst="wedgeRoundRectCallout">
            <a:avLst>
              <a:gd name="adj1" fmla="val 24213"/>
              <a:gd name="adj2" fmla="val -1049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If a </a:t>
            </a:r>
            <a:r>
              <a:rPr lang="en-US" sz="2400" dirty="0" err="1" smtClean="0">
                <a:solidFill>
                  <a:srgbClr val="002060"/>
                </a:solidFill>
              </a:rPr>
              <a:t>biosketch</a:t>
            </a:r>
            <a:r>
              <a:rPr lang="en-US" sz="2400" dirty="0" smtClean="0">
                <a:solidFill>
                  <a:srgbClr val="002060"/>
                </a:solidFill>
              </a:rPr>
              <a:t> is already included for any </a:t>
            </a:r>
            <a:r>
              <a:rPr lang="en-US" sz="2400" dirty="0" err="1" smtClean="0">
                <a:solidFill>
                  <a:srgbClr val="002060"/>
                </a:solidFill>
              </a:rPr>
              <a:t>Sr</a:t>
            </a:r>
            <a:r>
              <a:rPr lang="en-US" sz="2400" dirty="0" smtClean="0">
                <a:solidFill>
                  <a:srgbClr val="002060"/>
                </a:solidFill>
              </a:rPr>
              <a:t>/Key,  you will have the option to view each </a:t>
            </a:r>
            <a:r>
              <a:rPr lang="en-US" sz="2400" dirty="0" err="1" smtClean="0">
                <a:solidFill>
                  <a:srgbClr val="002060"/>
                </a:solidFill>
              </a:rPr>
              <a:t>biosketch</a:t>
            </a:r>
            <a:r>
              <a:rPr lang="en-US" sz="2400" dirty="0" smtClean="0">
                <a:solidFill>
                  <a:srgbClr val="002060"/>
                </a:solidFill>
              </a:rPr>
              <a:t> and select the one you wish to keep.</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e Status in the Component Information screen shows as final." title="finalizing components"/>
          <p:cNvGrpSpPr/>
          <p:nvPr/>
        </p:nvGrpSpPr>
        <p:grpSpPr>
          <a:xfrm>
            <a:off x="914400" y="990600"/>
            <a:ext cx="7086600" cy="5468814"/>
            <a:chOff x="914400" y="990600"/>
            <a:chExt cx="7086600" cy="5468814"/>
          </a:xfrm>
        </p:grpSpPr>
        <p:pic>
          <p:nvPicPr>
            <p:cNvPr id="17410"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990600"/>
              <a:ext cx="6981825" cy="54688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334000" y="4232425"/>
              <a:ext cx="609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914400" y="5867400"/>
              <a:ext cx="1524000" cy="5920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63</a:t>
            </a:fld>
            <a:endParaRPr lang="en-US"/>
          </a:p>
        </p:txBody>
      </p:sp>
      <p:sp>
        <p:nvSpPr>
          <p:cNvPr id="6" name="Rounded Rectangular Callout 5"/>
          <p:cNvSpPr/>
          <p:nvPr/>
        </p:nvSpPr>
        <p:spPr>
          <a:xfrm>
            <a:off x="3276600" y="4953000"/>
            <a:ext cx="5142778" cy="1219200"/>
          </a:xfrm>
          <a:prstGeom prst="wedgeRoundRectCallout">
            <a:avLst>
              <a:gd name="adj1" fmla="val -10259"/>
              <a:gd name="adj2" fmla="val -831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After all </a:t>
            </a:r>
            <a:r>
              <a:rPr lang="en-US" sz="2400" dirty="0" err="1" smtClean="0">
                <a:solidFill>
                  <a:srgbClr val="002060"/>
                </a:solidFill>
              </a:rPr>
              <a:t>biosketch</a:t>
            </a:r>
            <a:r>
              <a:rPr lang="en-US" sz="2400" dirty="0" smtClean="0">
                <a:solidFill>
                  <a:srgbClr val="002060"/>
                </a:solidFill>
              </a:rPr>
              <a:t> issues are reconciled, the component status is set to </a:t>
            </a:r>
            <a:r>
              <a:rPr lang="en-US" sz="2400" b="1" dirty="0" smtClean="0">
                <a:solidFill>
                  <a:srgbClr val="002060"/>
                </a:solidFill>
              </a:rPr>
              <a:t>Final</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Component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64</a:t>
            </a:fld>
            <a:endParaRPr lang="en-US"/>
          </a:p>
        </p:txBody>
      </p:sp>
      <p:grpSp>
        <p:nvGrpSpPr>
          <p:cNvPr id="4" name="Group 3" descr="The Display Component Status action brings up a dashboard like view of application and component status." title="display component status"/>
          <p:cNvGrpSpPr/>
          <p:nvPr/>
        </p:nvGrpSpPr>
        <p:grpSpPr>
          <a:xfrm>
            <a:off x="1295400" y="990600"/>
            <a:ext cx="7458020" cy="5448300"/>
            <a:chOff x="1295400" y="990600"/>
            <a:chExt cx="7458020" cy="5448300"/>
          </a:xfrm>
        </p:grpSpPr>
        <p:pic>
          <p:nvPicPr>
            <p:cNvPr id="1843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7381820" cy="5448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295400" y="1828800"/>
              <a:ext cx="1752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Rounded Rectangular Callout 5"/>
          <p:cNvSpPr/>
          <p:nvPr/>
        </p:nvSpPr>
        <p:spPr>
          <a:xfrm>
            <a:off x="304800" y="4267200"/>
            <a:ext cx="2971800" cy="2209800"/>
          </a:xfrm>
          <a:prstGeom prst="wedgeRoundRectCallout">
            <a:avLst>
              <a:gd name="adj1" fmla="val 45827"/>
              <a:gd name="adj2" fmla="val -8446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Provides all application and component status on a single screen. </a:t>
            </a:r>
            <a:endParaRPr lang="en-US" sz="2400" dirty="0">
              <a:solidFill>
                <a:srgbClr val="002060"/>
              </a:solidFill>
            </a:endParaRPr>
          </a:p>
        </p:txBody>
      </p:sp>
    </p:spTree>
    <p:extLst>
      <p:ext uri="{BB962C8B-B14F-4D97-AF65-F5344CB8AC3E}">
        <p14:creationId xmlns:p14="http://schemas.microsoft.com/office/powerpoint/2010/main" val="673448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52810" y="976546"/>
            <a:ext cx="7752990" cy="5382649"/>
            <a:chOff x="552810" y="976546"/>
            <a:chExt cx="7752990" cy="5382649"/>
          </a:xfrm>
        </p:grpSpPr>
        <p:pic>
          <p:nvPicPr>
            <p:cNvPr id="1945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10" y="976546"/>
              <a:ext cx="7752990" cy="53826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3429000" y="3654212"/>
              <a:ext cx="1066800" cy="25941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2362200" y="2438400"/>
              <a:ext cx="1219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Updating Application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65</a:t>
            </a:fld>
            <a:endParaRPr lang="en-US"/>
          </a:p>
        </p:txBody>
      </p:sp>
      <p:sp>
        <p:nvSpPr>
          <p:cNvPr id="6" name="Rounded Rectangular Callout 5"/>
          <p:cNvSpPr/>
          <p:nvPr/>
        </p:nvSpPr>
        <p:spPr>
          <a:xfrm>
            <a:off x="5257800" y="2819400"/>
            <a:ext cx="3429000" cy="2971800"/>
          </a:xfrm>
          <a:prstGeom prst="wedgeRoundRectCallout">
            <a:avLst>
              <a:gd name="adj1" fmla="val -101310"/>
              <a:gd name="adj2" fmla="val -46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Although the Status is set to </a:t>
            </a:r>
            <a:r>
              <a:rPr lang="en-US" sz="2400" b="1" dirty="0" smtClean="0">
                <a:solidFill>
                  <a:srgbClr val="002060"/>
                </a:solidFill>
              </a:rPr>
              <a:t>Final </a:t>
            </a:r>
            <a:r>
              <a:rPr lang="en-US" sz="2400" dirty="0" smtClean="0">
                <a:solidFill>
                  <a:srgbClr val="002060"/>
                </a:solidFill>
              </a:rPr>
              <a:t>for each component, the Application Information still shows a Status of </a:t>
            </a:r>
            <a:r>
              <a:rPr lang="en-US" sz="2400" b="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Status Flow</a:t>
            </a:r>
            <a:endParaRPr lang="en-US" dirty="0"/>
          </a:p>
        </p:txBody>
      </p:sp>
      <p:sp>
        <p:nvSpPr>
          <p:cNvPr id="3" name="Content Placeholder 2"/>
          <p:cNvSpPr>
            <a:spLocks noGrp="1"/>
          </p:cNvSpPr>
          <p:nvPr>
            <p:ph idx="1"/>
          </p:nvPr>
        </p:nvSpPr>
        <p:spPr/>
        <p:txBody>
          <a:bodyPr/>
          <a:lstStyle/>
          <a:p>
            <a:pPr>
              <a:spcBef>
                <a:spcPts val="1200"/>
              </a:spcBef>
            </a:pPr>
            <a:r>
              <a:rPr lang="en-US" sz="2400" b="1" dirty="0" smtClean="0"/>
              <a:t>Work In Progress </a:t>
            </a:r>
            <a:r>
              <a:rPr lang="en-US" sz="2400" dirty="0" smtClean="0"/>
              <a:t>– Allows editing</a:t>
            </a:r>
          </a:p>
          <a:p>
            <a:pPr>
              <a:spcBef>
                <a:spcPts val="1200"/>
              </a:spcBef>
            </a:pPr>
            <a:r>
              <a:rPr lang="en-US" sz="2400" b="1" dirty="0" smtClean="0"/>
              <a:t>All Components Final </a:t>
            </a:r>
            <a:r>
              <a:rPr lang="en-US" sz="2400" dirty="0" smtClean="0"/>
              <a:t>– Can only be updated once each component status is Final; must Validate Application to move to next status</a:t>
            </a:r>
          </a:p>
          <a:p>
            <a:pPr>
              <a:spcBef>
                <a:spcPts val="1200"/>
              </a:spcBef>
            </a:pPr>
            <a:r>
              <a:rPr lang="en-US" sz="2400" b="1" dirty="0" smtClean="0"/>
              <a:t>All Components Validated </a:t>
            </a:r>
            <a:r>
              <a:rPr lang="en-US" sz="2400" dirty="0" smtClean="0"/>
              <a:t>– Automatically set once Application Validation is error-free</a:t>
            </a:r>
          </a:p>
          <a:p>
            <a:pPr>
              <a:spcBef>
                <a:spcPts val="1200"/>
              </a:spcBef>
            </a:pPr>
            <a:r>
              <a:rPr lang="en-US" sz="2400" b="1" dirty="0" smtClean="0"/>
              <a:t>Ready for Submission </a:t>
            </a:r>
            <a:r>
              <a:rPr lang="en-US" sz="2400" dirty="0" smtClean="0"/>
              <a:t>– Should be set after all internal reviews have taken place</a:t>
            </a:r>
          </a:p>
          <a:p>
            <a:pPr>
              <a:spcBef>
                <a:spcPts val="1200"/>
              </a:spcBef>
            </a:pPr>
            <a:r>
              <a:rPr lang="en-US" sz="2400" b="1" dirty="0" smtClean="0"/>
              <a:t>Submitted</a:t>
            </a:r>
            <a:r>
              <a:rPr lang="en-US" sz="2400" dirty="0" smtClean="0"/>
              <a:t> – Automatically set after submitting to Grants.gov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71500" y="980178"/>
            <a:ext cx="8039100" cy="5496821"/>
            <a:chOff x="571500" y="980178"/>
            <a:chExt cx="8039100" cy="5496821"/>
          </a:xfrm>
        </p:grpSpPr>
        <p:pic>
          <p:nvPicPr>
            <p:cNvPr id="20482"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980178"/>
              <a:ext cx="8039100" cy="5496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2522892" y="1295400"/>
              <a:ext cx="2689777"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All Components Final</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67</a:t>
            </a:fld>
            <a:endParaRPr lang="en-US"/>
          </a:p>
        </p:txBody>
      </p:sp>
      <p:sp>
        <p:nvSpPr>
          <p:cNvPr id="5" name="Rounded Rectangular Callout 4"/>
          <p:cNvSpPr/>
          <p:nvPr/>
        </p:nvSpPr>
        <p:spPr>
          <a:xfrm>
            <a:off x="5212668" y="914400"/>
            <a:ext cx="3526705" cy="2220222"/>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You can prepare your application for submission once the status for all individual components has been set to </a:t>
            </a:r>
            <a:r>
              <a:rPr lang="en-US" sz="2400" b="1" dirty="0" smtClean="0">
                <a:solidFill>
                  <a:srgbClr val="002060"/>
                </a:solidFill>
              </a:rPr>
              <a:t>Final.</a:t>
            </a:r>
            <a:endParaRPr lang="en-US" sz="2400" dirty="0">
              <a:solidFill>
                <a:srgbClr val="002060"/>
              </a:solidFill>
            </a:endParaRPr>
          </a:p>
        </p:txBody>
      </p:sp>
      <p:sp>
        <p:nvSpPr>
          <p:cNvPr id="11" name="Rounded Rectangular Callout 10"/>
          <p:cNvSpPr/>
          <p:nvPr/>
        </p:nvSpPr>
        <p:spPr>
          <a:xfrm>
            <a:off x="5029200" y="4085925"/>
            <a:ext cx="3397931" cy="1136873"/>
          </a:xfrm>
          <a:prstGeom prst="wedgeRoundRectCallout">
            <a:avLst>
              <a:gd name="adj1" fmla="val -42450"/>
              <a:gd name="adj2" fmla="val -86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Set </a:t>
            </a:r>
            <a:r>
              <a:rPr lang="en-US" sz="2400" dirty="0">
                <a:solidFill>
                  <a:srgbClr val="002060"/>
                </a:solidFill>
              </a:rPr>
              <a:t>the application status to </a:t>
            </a:r>
            <a:r>
              <a:rPr lang="en-US" sz="2400" b="1" dirty="0">
                <a:solidFill>
                  <a:srgbClr val="002060"/>
                </a:solidFill>
              </a:rPr>
              <a:t>All Components Final</a:t>
            </a:r>
            <a:r>
              <a:rPr lang="en-US" sz="2400" dirty="0">
                <a:solidFill>
                  <a:srgbClr val="002060"/>
                </a:solidFill>
              </a:rPr>
              <a:t>.</a:t>
            </a:r>
          </a:p>
        </p:txBody>
      </p:sp>
      <p:grpSp>
        <p:nvGrpSpPr>
          <p:cNvPr id="9" name="Group 8" title="&quot;&quot;"/>
          <p:cNvGrpSpPr/>
          <p:nvPr/>
        </p:nvGrpSpPr>
        <p:grpSpPr>
          <a:xfrm>
            <a:off x="618899" y="3352800"/>
            <a:ext cx="4943701" cy="1149838"/>
            <a:chOff x="618899" y="3352800"/>
            <a:chExt cx="4943701" cy="1149838"/>
          </a:xfrm>
        </p:grpSpPr>
        <p:sp>
          <p:nvSpPr>
            <p:cNvPr id="10" name="Oval 9"/>
            <p:cNvSpPr/>
            <p:nvPr/>
          </p:nvSpPr>
          <p:spPr>
            <a:xfrm>
              <a:off x="4273758" y="3352800"/>
              <a:ext cx="1288842"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618899" y="3733800"/>
              <a:ext cx="2256300" cy="768838"/>
              <a:chOff x="618899" y="4107962"/>
              <a:chExt cx="2256300" cy="768838"/>
            </a:xfrm>
          </p:grpSpPr>
          <p:sp>
            <p:nvSpPr>
              <p:cNvPr id="8" name="Oval 7"/>
              <p:cNvSpPr/>
              <p:nvPr/>
            </p:nvSpPr>
            <p:spPr>
              <a:xfrm>
                <a:off x="618899" y="4107962"/>
                <a:ext cx="1817914"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a:stCxn id="8" idx="5"/>
              </p:cNvCxnSpPr>
              <p:nvPr/>
            </p:nvCxnSpPr>
            <p:spPr>
              <a:xfrm>
                <a:off x="2170586" y="4460087"/>
                <a:ext cx="704613" cy="416713"/>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Validation Check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68</a:t>
            </a:fld>
            <a:endParaRPr lang="en-US"/>
          </a:p>
        </p:txBody>
      </p:sp>
      <p:grpSp>
        <p:nvGrpSpPr>
          <p:cNvPr id="4" name="Group 3" title="&quot;&quot;"/>
          <p:cNvGrpSpPr/>
          <p:nvPr/>
        </p:nvGrpSpPr>
        <p:grpSpPr>
          <a:xfrm>
            <a:off x="552090" y="1375729"/>
            <a:ext cx="5619391" cy="2387478"/>
            <a:chOff x="552090" y="1375729"/>
            <a:chExt cx="5619391" cy="2387478"/>
          </a:xfrm>
        </p:grpSpPr>
        <p:pic>
          <p:nvPicPr>
            <p:cNvPr id="21507" name="Picture 3"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81" y="1375729"/>
              <a:ext cx="5600700" cy="23874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52090" y="2743200"/>
              <a:ext cx="1389742" cy="2922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title="&quot;&quot;"/>
          <p:cNvGrpSpPr/>
          <p:nvPr/>
        </p:nvGrpSpPr>
        <p:grpSpPr>
          <a:xfrm>
            <a:off x="1066800" y="2992632"/>
            <a:ext cx="5410200" cy="3179568"/>
            <a:chOff x="1066800" y="2992632"/>
            <a:chExt cx="5410200" cy="3179568"/>
          </a:xfrm>
        </p:grpSpPr>
        <p:pic>
          <p:nvPicPr>
            <p:cNvPr id="2150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33129"/>
              <a:ext cx="5181600" cy="2637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p:cNvSpPr/>
            <p:nvPr/>
          </p:nvSpPr>
          <p:spPr>
            <a:xfrm>
              <a:off x="1066800" y="5719129"/>
              <a:ext cx="2369389" cy="45307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a:stCxn id="5" idx="5"/>
            </p:cNvCxnSpPr>
            <p:nvPr/>
          </p:nvCxnSpPr>
          <p:spPr>
            <a:xfrm>
              <a:off x="1738309" y="2992632"/>
              <a:ext cx="471491" cy="47226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6" name="Rounded Rectangular Callout 5"/>
          <p:cNvSpPr/>
          <p:nvPr/>
        </p:nvSpPr>
        <p:spPr>
          <a:xfrm>
            <a:off x="6248400" y="1752600"/>
            <a:ext cx="2286000" cy="3424585"/>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Before an application can be submitted, it must pass </a:t>
            </a:r>
            <a:r>
              <a:rPr lang="en-US" sz="2400" dirty="0" smtClean="0">
                <a:solidFill>
                  <a:srgbClr val="002060"/>
                </a:solidFill>
              </a:rPr>
              <a:t>validations (Warnings are OK).</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6948488" cy="5396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Validated</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69</a:t>
            </a:fld>
            <a:endParaRPr lang="en-US"/>
          </a:p>
        </p:txBody>
      </p:sp>
      <p:sp>
        <p:nvSpPr>
          <p:cNvPr id="5" name="Oval 4" title="&quot;&quot;"/>
          <p:cNvSpPr/>
          <p:nvPr/>
        </p:nvSpPr>
        <p:spPr>
          <a:xfrm>
            <a:off x="4325258" y="3429000"/>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943600" y="1692720"/>
            <a:ext cx="2743200" cy="4267200"/>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When </a:t>
            </a:r>
            <a:r>
              <a:rPr lang="en-US" sz="2400" dirty="0" smtClean="0">
                <a:solidFill>
                  <a:srgbClr val="002060"/>
                </a:solidFill>
              </a:rPr>
              <a:t>the </a:t>
            </a:r>
            <a:r>
              <a:rPr lang="en-US" sz="2400" dirty="0">
                <a:solidFill>
                  <a:srgbClr val="002060"/>
                </a:solidFill>
              </a:rPr>
              <a:t>application passes validations, </a:t>
            </a:r>
            <a:r>
              <a:rPr lang="en-US" sz="2400" dirty="0" smtClean="0">
                <a:solidFill>
                  <a:srgbClr val="002060"/>
                </a:solidFill>
              </a:rPr>
              <a:t>the applicatio</a:t>
            </a:r>
            <a:r>
              <a:rPr lang="en-US" sz="2400" dirty="0">
                <a:solidFill>
                  <a:srgbClr val="002060"/>
                </a:solidFill>
              </a:rPr>
              <a:t>n</a:t>
            </a:r>
            <a:r>
              <a:rPr lang="en-US" sz="2400" dirty="0" smtClean="0">
                <a:solidFill>
                  <a:srgbClr val="002060"/>
                </a:solidFill>
              </a:rPr>
              <a:t> </a:t>
            </a:r>
            <a:r>
              <a:rPr lang="en-US" sz="2400" dirty="0">
                <a:solidFill>
                  <a:srgbClr val="002060"/>
                </a:solidFill>
              </a:rPr>
              <a:t>status is </a:t>
            </a:r>
            <a:r>
              <a:rPr lang="en-US" sz="2400" dirty="0" smtClean="0">
                <a:solidFill>
                  <a:srgbClr val="002060"/>
                </a:solidFill>
              </a:rPr>
              <a:t>automatically updated </a:t>
            </a:r>
            <a:r>
              <a:rPr lang="en-US" sz="2400" dirty="0">
                <a:solidFill>
                  <a:srgbClr val="002060"/>
                </a:solidFill>
              </a:rPr>
              <a:t>to </a:t>
            </a:r>
            <a:r>
              <a:rPr lang="en-US" sz="2400" b="1" dirty="0">
                <a:solidFill>
                  <a:srgbClr val="002060"/>
                </a:solidFill>
              </a:rPr>
              <a:t>All Components Validated</a:t>
            </a:r>
            <a:r>
              <a:rPr lang="en-US" sz="2400" dirty="0">
                <a:solidFill>
                  <a:srgbClr val="00206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Submission Required!</a:t>
            </a:r>
            <a:endParaRPr lang="en-US" dirty="0"/>
          </a:p>
        </p:txBody>
      </p:sp>
      <p:sp>
        <p:nvSpPr>
          <p:cNvPr id="3" name="Content Placeholder 2"/>
          <p:cNvSpPr>
            <a:spLocks noGrp="1"/>
          </p:cNvSpPr>
          <p:nvPr>
            <p:ph idx="1"/>
          </p:nvPr>
        </p:nvSpPr>
        <p:spPr>
          <a:xfrm>
            <a:off x="762000" y="1066800"/>
            <a:ext cx="7619999" cy="3886200"/>
          </a:xfrm>
        </p:spPr>
        <p:txBody>
          <a:bodyPr/>
          <a:lstStyle/>
          <a:p>
            <a:pPr marL="0" indent="0">
              <a:spcBef>
                <a:spcPts val="1200"/>
              </a:spcBef>
              <a:buNone/>
            </a:pPr>
            <a:r>
              <a:rPr lang="en-US" dirty="0" smtClean="0">
                <a:solidFill>
                  <a:srgbClr val="FF0000"/>
                </a:solidFill>
              </a:rPr>
              <a:t>ASSIST has allowed NIH to reach its goal of accepting all competing grant applications electronically! </a:t>
            </a:r>
            <a:endParaRPr lang="en-US" dirty="0">
              <a:solidFill>
                <a:srgbClr val="FF0000"/>
              </a:solidFill>
            </a:endParaRPr>
          </a:p>
          <a:p>
            <a:pPr marL="0" indent="0">
              <a:spcBef>
                <a:spcPts val="1200"/>
              </a:spcBef>
              <a:buNone/>
            </a:pP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a:t>
            </a:fld>
            <a:endParaRPr lang="en-US"/>
          </a:p>
        </p:txBody>
      </p:sp>
      <p:pic>
        <p:nvPicPr>
          <p:cNvPr id="5" name="Picture 4" title="Man crossing Electronic Submission finish li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20" y="2362200"/>
            <a:ext cx="4367479" cy="518703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8" y="2351146"/>
            <a:ext cx="8076183" cy="3252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70</a:t>
            </a:fld>
            <a:endParaRPr lang="en-US"/>
          </a:p>
        </p:txBody>
      </p:sp>
      <p:sp>
        <p:nvSpPr>
          <p:cNvPr id="5" name="Oval 4" title="&quot;&quot;"/>
          <p:cNvSpPr/>
          <p:nvPr/>
        </p:nvSpPr>
        <p:spPr>
          <a:xfrm>
            <a:off x="685800" y="438473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295400" y="1108134"/>
            <a:ext cx="6781800" cy="1088571"/>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Before you submit you can </a:t>
            </a:r>
            <a:r>
              <a:rPr lang="en-US" sz="2400" b="1" dirty="0" smtClean="0">
                <a:solidFill>
                  <a:srgbClr val="002060"/>
                </a:solidFill>
              </a:rPr>
              <a:t>Preview the Application</a:t>
            </a:r>
            <a:r>
              <a:rPr lang="en-US" sz="2400" dirty="0" smtClean="0">
                <a:solidFill>
                  <a:srgbClr val="002060"/>
                </a:solidFill>
              </a:rPr>
              <a:t> and verify that everything is just the way you want it to go to review.</a:t>
            </a:r>
            <a:r>
              <a:rPr lang="en-US" sz="2400" b="1" dirty="0" smtClean="0">
                <a:solidFill>
                  <a:srgbClr val="002060"/>
                </a:solidFill>
              </a:rPr>
              <a:t> </a:t>
            </a:r>
            <a:endParaRPr lang="en-US" sz="2400" b="1" dirty="0">
              <a:solidFill>
                <a:srgbClr val="002060"/>
              </a:solidFill>
            </a:endParaRPr>
          </a:p>
        </p:txBody>
      </p:sp>
      <p:pic>
        <p:nvPicPr>
          <p:cNvPr id="23556" name="Picture 4" title="&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267200"/>
            <a:ext cx="5587213" cy="1787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7472214" y="3204341"/>
            <a:ext cx="694871"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Arrow Connector 12" title="&quot;&quot;"/>
          <p:cNvCxnSpPr/>
          <p:nvPr/>
        </p:nvCxnSpPr>
        <p:spPr>
          <a:xfrm flipH="1">
            <a:off x="7239000" y="3557091"/>
            <a:ext cx="580650" cy="827643"/>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title="&quot;&quot;"/>
          <p:cNvSpPr/>
          <p:nvPr/>
        </p:nvSpPr>
        <p:spPr>
          <a:xfrm>
            <a:off x="4230987" y="3624790"/>
            <a:ext cx="1407813"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for Submission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71</a:t>
            </a:fld>
            <a:endParaRPr lang="en-US"/>
          </a:p>
        </p:txBody>
      </p:sp>
      <p:sp>
        <p:nvSpPr>
          <p:cNvPr id="6" name="Rounded Rectangular Callout 5"/>
          <p:cNvSpPr/>
          <p:nvPr/>
        </p:nvSpPr>
        <p:spPr>
          <a:xfrm>
            <a:off x="609600" y="1045029"/>
            <a:ext cx="8048172" cy="849779"/>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all internal reviews are complete, update the application status to </a:t>
            </a:r>
            <a:r>
              <a:rPr lang="en-US" sz="2400" b="1" dirty="0" smtClean="0">
                <a:solidFill>
                  <a:srgbClr val="002060"/>
                </a:solidFill>
              </a:rPr>
              <a:t>Ready for Submission</a:t>
            </a:r>
            <a:r>
              <a:rPr lang="en-US" sz="2400" dirty="0" smtClean="0">
                <a:solidFill>
                  <a:srgbClr val="002060"/>
                </a:solidFill>
              </a:rPr>
              <a:t>.</a:t>
            </a:r>
            <a:endParaRPr lang="en-US" sz="2400" b="1" dirty="0">
              <a:solidFill>
                <a:srgbClr val="002060"/>
              </a:solidFill>
            </a:endParaRPr>
          </a:p>
        </p:txBody>
      </p:sp>
      <p:grpSp>
        <p:nvGrpSpPr>
          <p:cNvPr id="4" name="Group 3" descr="After selecting the Update Submission Status action the user is presented with a drop down of available status. User should chose Ready for Submission and optionally provide comments." title="setting application to Ready for Submission"/>
          <p:cNvGrpSpPr/>
          <p:nvPr/>
        </p:nvGrpSpPr>
        <p:grpSpPr>
          <a:xfrm>
            <a:off x="1066800" y="2140285"/>
            <a:ext cx="6874571" cy="4243654"/>
            <a:chOff x="1066800" y="2140285"/>
            <a:chExt cx="6874571" cy="4243654"/>
          </a:xfrm>
        </p:grpSpPr>
        <p:pic>
          <p:nvPicPr>
            <p:cNvPr id="2457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40285"/>
              <a:ext cx="6874571" cy="42436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143000" y="4270738"/>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114800" y="393590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p:cNvCxnSpPr/>
            <p:nvPr/>
          </p:nvCxnSpPr>
          <p:spPr>
            <a:xfrm>
              <a:off x="2532742" y="4447113"/>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72</a:t>
            </a:fld>
            <a:endParaRPr lang="en-US"/>
          </a:p>
        </p:txBody>
      </p:sp>
      <p:sp>
        <p:nvSpPr>
          <p:cNvPr id="3" name="Title 2"/>
          <p:cNvSpPr>
            <a:spLocks noGrp="1"/>
          </p:cNvSpPr>
          <p:nvPr>
            <p:ph type="ctrTitle"/>
          </p:nvPr>
        </p:nvSpPr>
        <p:spPr/>
        <p:txBody>
          <a:bodyPr/>
          <a:lstStyle/>
          <a:p>
            <a:r>
              <a:rPr lang="en-US" dirty="0" smtClean="0"/>
              <a:t>Submit Your Application</a:t>
            </a:r>
            <a:endParaRPr lang="en-US" dirty="0"/>
          </a:p>
        </p:txBody>
      </p:sp>
      <p:sp>
        <p:nvSpPr>
          <p:cNvPr id="5" name="Flowchart: Process 4"/>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7" name="Right Arrow Callout 6"/>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8" name="Right Arrow Callout 7"/>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9" name="Right Arrow Callout 8"/>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1" name="Right Arrow Callout 10"/>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2" name="Right Arrow Callout 11"/>
          <p:cNvSpPr/>
          <p:nvPr/>
        </p:nvSpPr>
        <p:spPr>
          <a:xfrm>
            <a:off x="681568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Submit</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581400"/>
            <a:ext cx="2819400" cy="21145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Content Placeholder 2"/>
          <p:cNvSpPr>
            <a:spLocks noGrp="1"/>
          </p:cNvSpPr>
          <p:nvPr>
            <p:ph idx="1"/>
          </p:nvPr>
        </p:nvSpPr>
        <p:spPr>
          <a:xfrm>
            <a:off x="457200" y="1143000"/>
            <a:ext cx="7315200" cy="4800600"/>
          </a:xfrm>
        </p:spPr>
        <p:txBody>
          <a:bodyPr/>
          <a:lstStyle/>
          <a:p>
            <a:pPr marL="0" lvl="0" indent="0">
              <a:buNone/>
            </a:pPr>
            <a:r>
              <a:rPr lang="en-US" dirty="0" smtClean="0"/>
              <a:t>Error-free submission must be made by 5:00 p.m. local time (of submitting organization) on due date </a:t>
            </a:r>
          </a:p>
          <a:p>
            <a:pPr lvl="1"/>
            <a:r>
              <a:rPr lang="en-US" dirty="0" smtClean="0"/>
              <a:t>It takes time to prepare your application for submission </a:t>
            </a:r>
          </a:p>
          <a:p>
            <a:pPr lvl="1"/>
            <a:r>
              <a:rPr lang="en-US" dirty="0" smtClean="0"/>
              <a:t>Submit early (days, not minutes) </a:t>
            </a:r>
            <a:br>
              <a:rPr lang="en-US" dirty="0" smtClean="0"/>
            </a:br>
            <a:r>
              <a:rPr lang="en-US" dirty="0" smtClean="0"/>
              <a:t>to have time to address any </a:t>
            </a:r>
            <a:br>
              <a:rPr lang="en-US" dirty="0" smtClean="0"/>
            </a:br>
            <a:r>
              <a:rPr lang="en-US" dirty="0" smtClean="0"/>
              <a:t>unforeseen issues and to view</a:t>
            </a:r>
            <a:br>
              <a:rPr lang="en-US" dirty="0" smtClean="0"/>
            </a:br>
            <a:r>
              <a:rPr lang="en-US" dirty="0" smtClean="0"/>
              <a:t>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73</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24200"/>
            <a:ext cx="1905000" cy="3810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igning Officials will have access to the Submit action." title="Submitting Your Application"/>
          <p:cNvGrpSpPr/>
          <p:nvPr/>
        </p:nvGrpSpPr>
        <p:grpSpPr>
          <a:xfrm>
            <a:off x="962025" y="2128632"/>
            <a:ext cx="7172323" cy="4348368"/>
            <a:chOff x="962025" y="2128632"/>
            <a:chExt cx="7172323" cy="4348368"/>
          </a:xfrm>
        </p:grpSpPr>
        <p:pic>
          <p:nvPicPr>
            <p:cNvPr id="25602"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28632"/>
              <a:ext cx="7143748" cy="4348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962025" y="544312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595542" y="5907338"/>
              <a:ext cx="17526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985529" y="2209800"/>
              <a:ext cx="17526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74</a:t>
            </a:fld>
            <a:endParaRPr lang="en-US"/>
          </a:p>
        </p:txBody>
      </p:sp>
      <p:sp>
        <p:nvSpPr>
          <p:cNvPr id="10" name="Rounded Rectangular Callout 9"/>
          <p:cNvSpPr/>
          <p:nvPr/>
        </p:nvSpPr>
        <p:spPr>
          <a:xfrm>
            <a:off x="6019800" y="3715390"/>
            <a:ext cx="2666999" cy="1880133"/>
          </a:xfrm>
          <a:prstGeom prst="wedgeRoundRectCallout">
            <a:avLst>
              <a:gd name="adj1" fmla="val -41543"/>
              <a:gd name="adj2" fmla="val 670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Status must be set to </a:t>
            </a:r>
            <a:r>
              <a:rPr lang="en-US" sz="2400" b="1" dirty="0" smtClean="0">
                <a:solidFill>
                  <a:srgbClr val="002060"/>
                </a:solidFill>
              </a:rPr>
              <a:t>Ready for Submission</a:t>
            </a:r>
            <a:r>
              <a:rPr lang="en-US" sz="2400" dirty="0" smtClean="0">
                <a:solidFill>
                  <a:srgbClr val="002060"/>
                </a:solidFill>
              </a:rPr>
              <a:t>.</a:t>
            </a:r>
            <a:endParaRPr lang="en-US" sz="2400" dirty="0">
              <a:solidFill>
                <a:srgbClr val="002060"/>
              </a:solidFill>
            </a:endParaRPr>
          </a:p>
        </p:txBody>
      </p:sp>
      <p:sp>
        <p:nvSpPr>
          <p:cNvPr id="9" name="Rounded Rectangular Callout 8"/>
          <p:cNvSpPr/>
          <p:nvPr/>
        </p:nvSpPr>
        <p:spPr>
          <a:xfrm>
            <a:off x="885825" y="990600"/>
            <a:ext cx="6981825" cy="1074057"/>
          </a:xfrm>
          <a:prstGeom prst="wedgeRoundRectCallout">
            <a:avLst>
              <a:gd name="adj1" fmla="val 20592"/>
              <a:gd name="adj2" fmla="val 6832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Must be a Signing </a:t>
            </a:r>
            <a:r>
              <a:rPr lang="en-US" sz="2400" dirty="0">
                <a:solidFill>
                  <a:srgbClr val="002060"/>
                </a:solidFill>
              </a:rPr>
              <a:t>Official </a:t>
            </a:r>
            <a:r>
              <a:rPr lang="en-US" sz="2400" dirty="0" smtClean="0">
                <a:solidFill>
                  <a:srgbClr val="002060"/>
                </a:solidFill>
              </a:rPr>
              <a:t>(SO) for </a:t>
            </a:r>
            <a:r>
              <a:rPr lang="en-US" sz="2400" dirty="0">
                <a:solidFill>
                  <a:srgbClr val="002060"/>
                </a:solidFill>
              </a:rPr>
              <a:t>the Lead Organization who is an Authorized Organizational Representative (AOR) </a:t>
            </a:r>
            <a:r>
              <a:rPr lang="en-US" sz="2400" dirty="0" smtClean="0">
                <a:solidFill>
                  <a:srgbClr val="002060"/>
                </a:solidFill>
              </a:rPr>
              <a:t>to submit.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668273"/>
            <a:ext cx="4333875"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7"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81" y="3581794"/>
            <a:ext cx="5700712" cy="2865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75</a:t>
            </a:fld>
            <a:endParaRPr lang="en-US"/>
          </a:p>
        </p:txBody>
      </p:sp>
      <p:sp>
        <p:nvSpPr>
          <p:cNvPr id="6" name="Rounded Rectangular Callout 5"/>
          <p:cNvSpPr/>
          <p:nvPr/>
        </p:nvSpPr>
        <p:spPr>
          <a:xfrm>
            <a:off x="4834899" y="5257800"/>
            <a:ext cx="3952858" cy="1111761"/>
          </a:xfrm>
          <a:prstGeom prst="wedgeRoundRectCallout">
            <a:avLst>
              <a:gd name="adj1" fmla="val -26108"/>
              <a:gd name="adj2" fmla="val -9137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Message will appear indicating the application was sent to Grants.gov.</a:t>
            </a:r>
            <a:endParaRPr lang="en-US" sz="2400" b="1" dirty="0">
              <a:solidFill>
                <a:srgbClr val="002060"/>
              </a:solidFill>
            </a:endParaRPr>
          </a:p>
        </p:txBody>
      </p:sp>
      <p:cxnSp>
        <p:nvCxnSpPr>
          <p:cNvPr id="7" name="Straight Arrow Connector 6" title="&quot;&quot;"/>
          <p:cNvCxnSpPr/>
          <p:nvPr/>
        </p:nvCxnSpPr>
        <p:spPr>
          <a:xfrm>
            <a:off x="2667000" y="3511395"/>
            <a:ext cx="381000" cy="22519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Oval 7" title="&quot;&quot;"/>
          <p:cNvSpPr/>
          <p:nvPr/>
        </p:nvSpPr>
        <p:spPr>
          <a:xfrm>
            <a:off x="1600200" y="3204720"/>
            <a:ext cx="1221581"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33400" y="990601"/>
            <a:ext cx="8001000" cy="533400"/>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are submitted from ASSIST to Grants.gov.</a:t>
            </a:r>
            <a:endParaRPr lang="en-US" sz="2400" dirty="0">
              <a:solidFill>
                <a:srgbClr val="002060"/>
              </a:solidFill>
            </a:endParaRPr>
          </a:p>
        </p:txBody>
      </p:sp>
      <p:sp>
        <p:nvSpPr>
          <p:cNvPr id="10" name="Rounded Rectangular Callout 9"/>
          <p:cNvSpPr/>
          <p:nvPr/>
        </p:nvSpPr>
        <p:spPr>
          <a:xfrm>
            <a:off x="3984171" y="2538140"/>
            <a:ext cx="4263779" cy="871540"/>
          </a:xfrm>
          <a:prstGeom prst="wedgeRoundRectCallout">
            <a:avLst>
              <a:gd name="adj1" fmla="val -73748"/>
              <a:gd name="adj2" fmla="val 363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your Grants.gov AOR credentials and click </a:t>
            </a:r>
            <a:r>
              <a:rPr lang="en-US" sz="2400" b="1" dirty="0" smtClean="0">
                <a:solidFill>
                  <a:srgbClr val="002060"/>
                </a:solidFill>
              </a:rPr>
              <a:t>Enter</a:t>
            </a:r>
            <a:r>
              <a:rPr lang="en-US" sz="2400" dirty="0" smtClean="0">
                <a:solidFill>
                  <a:srgbClr val="002060"/>
                </a:solidFill>
              </a:rPr>
              <a:t>.</a:t>
            </a:r>
            <a:endParaRPr lang="en-US" sz="2400" dirty="0">
              <a:solidFill>
                <a:srgbClr val="002060"/>
              </a:solidFill>
            </a:endParaRPr>
          </a:p>
        </p:txBody>
      </p:sp>
      <p:sp>
        <p:nvSpPr>
          <p:cNvPr id="11" name="Oval 10" title="&quot;&quot;"/>
          <p:cNvSpPr/>
          <p:nvPr/>
        </p:nvSpPr>
        <p:spPr>
          <a:xfrm>
            <a:off x="3984170" y="4103354"/>
            <a:ext cx="4803587" cy="6210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76</a:t>
            </a:fld>
            <a:endParaRPr lang="en-US"/>
          </a:p>
        </p:txBody>
      </p:sp>
      <p:sp>
        <p:nvSpPr>
          <p:cNvPr id="3" name="Title 2"/>
          <p:cNvSpPr>
            <a:spLocks noGrp="1"/>
          </p:cNvSpPr>
          <p:nvPr>
            <p:ph type="ctrTitle"/>
          </p:nvPr>
        </p:nvSpPr>
        <p:spPr/>
        <p:txBody>
          <a:bodyPr/>
          <a:lstStyle/>
          <a:p>
            <a:r>
              <a:rPr lang="en-US" dirty="0" smtClean="0"/>
              <a:t>Track Your Application</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114800"/>
            <a:ext cx="2453987" cy="2147240"/>
          </a:xfrm>
          <a:prstGeom prst="rect">
            <a:avLst/>
          </a:prstGeom>
        </p:spPr>
      </p:pic>
      <p:sp>
        <p:nvSpPr>
          <p:cNvPr id="22" name="Right Arrow Callout 21"/>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3" name="Right Arrow Callout 22"/>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4" name="Right Arrow Callout 23"/>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5" name="Right Arrow Callout 24"/>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6" name="Right Arrow Callout 25"/>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7" name="Right Arrow Callout 26"/>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8" name="Right Arrow Callout 27"/>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Flowchart: Process 28"/>
          <p:cNvSpPr/>
          <p:nvPr/>
        </p:nvSpPr>
        <p:spPr>
          <a:xfrm>
            <a:off x="7924800" y="6096000"/>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77</a:t>
            </a:fld>
            <a:endParaRPr lang="en-US"/>
          </a:p>
        </p:txBody>
      </p:sp>
      <p:sp>
        <p:nvSpPr>
          <p:cNvPr id="4" name="Content Placeholder 2"/>
          <p:cNvSpPr txBox="1">
            <a:spLocks/>
          </p:cNvSpPr>
          <p:nvPr/>
        </p:nvSpPr>
        <p:spPr>
          <a:xfrm>
            <a:off x="457200" y="1143000"/>
            <a:ext cx="82296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sends out quite a few email notifications throughout the preparation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and submission process to help you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track your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Application access changes,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updates,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status changes,</a:t>
            </a:r>
            <a:r>
              <a:rPr kumimoji="0" lang="en-US" sz="2800" b="0" i="0" u="none" strike="noStrike" kern="0" cap="none" spc="0" normalizeH="0" noProof="0" dirty="0" smtClean="0">
                <a:ln>
                  <a:noFill/>
                </a:ln>
                <a:solidFill>
                  <a:srgbClr val="003366"/>
                </a:solidFill>
                <a:effectLst/>
                <a:uLnTx/>
                <a:uFillTx/>
                <a:latin typeface="+mn-lt"/>
                <a:cs typeface="+mn-cs"/>
              </a:rPr>
              <a:t> s</a:t>
            </a:r>
            <a:r>
              <a:rPr kumimoji="0" lang="en-US" sz="2800" b="0" i="0" u="none" strike="noStrike" kern="0" cap="none" spc="0" normalizeH="0" baseline="0" noProof="0" dirty="0" smtClean="0">
                <a:ln>
                  <a:noFill/>
                </a:ln>
                <a:solidFill>
                  <a:srgbClr val="003366"/>
                </a:solidFill>
                <a:effectLst/>
                <a:uLnTx/>
                <a:uFillTx/>
                <a:latin typeface="+mn-lt"/>
                <a:cs typeface="+mn-cs"/>
              </a:rPr>
              <a:t>ubmission status updates</a:t>
            </a:r>
            <a:r>
              <a:rPr kumimoji="0" lang="en-US" sz="2800" b="0" i="0" u="none" strike="noStrike" kern="0" cap="none" spc="0" normalizeH="0" noProof="0" dirty="0" smtClean="0">
                <a:ln>
                  <a:noFill/>
                </a:ln>
                <a:solidFill>
                  <a:srgbClr val="003366"/>
                </a:solidFill>
                <a:effectLst/>
                <a:uLnTx/>
                <a:uFillTx/>
                <a:latin typeface="+mn-lt"/>
                <a:cs typeface="+mn-cs"/>
              </a:rPr>
              <a:t> and more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sz="2800" kern="0" baseline="0" dirty="0" smtClean="0">
                <a:solidFill>
                  <a:srgbClr val="003366"/>
                </a:solidFill>
                <a:latin typeface="+mn-lt"/>
                <a:ea typeface="+mn-ea"/>
              </a:rPr>
              <a:t>Notifications being</a:t>
            </a:r>
            <a:r>
              <a:rPr lang="en-US" sz="2800" kern="0" dirty="0" smtClean="0">
                <a:solidFill>
                  <a:srgbClr val="003366"/>
                </a:solidFill>
                <a:latin typeface="+mn-lt"/>
                <a:ea typeface="+mn-ea"/>
              </a:rPr>
              <a:t> reviewed to determine if they should be kept, consolidated or removed</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228600" y="6180898"/>
            <a:ext cx="85305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ASSIST notifications"/>
              </a:rPr>
              <a:t>http://grants.nih.gov/grants/electronicreceipt/files/ASSIST_eNotifications.pdf </a:t>
            </a:r>
            <a:endParaRPr lang="en-US" b="1" dirty="0">
              <a:solidFill>
                <a:srgbClr val="C00000"/>
              </a:solidFill>
              <a:cs typeface="Arial" charset="0"/>
            </a:endParaRPr>
          </a:p>
        </p:txBody>
      </p:sp>
      <p:pic>
        <p:nvPicPr>
          <p:cNvPr id="7" name="Picture 6" title="&quot;&quot;"/>
          <p:cNvPicPr>
            <a:picLocks noChangeAspect="1"/>
          </p:cNvPicPr>
          <p:nvPr/>
        </p:nvPicPr>
        <p:blipFill>
          <a:blip r:embed="rId3" cstate="print"/>
          <a:stretch>
            <a:fillRect/>
          </a:stretch>
        </p:blipFill>
        <p:spPr>
          <a:xfrm>
            <a:off x="6553200" y="2057400"/>
            <a:ext cx="2438400" cy="2438400"/>
          </a:xfrm>
          <a:prstGeom prst="rect">
            <a:avLst/>
          </a:prstGeom>
        </p:spPr>
      </p:pic>
      <p:pic>
        <p:nvPicPr>
          <p:cNvPr id="8" name="Picture 7" title="Under construct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800600"/>
            <a:ext cx="978408" cy="12192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Content Placeholder 2"/>
          <p:cNvSpPr>
            <a:spLocks noGrp="1"/>
          </p:cNvSpPr>
          <p:nvPr>
            <p:ph idx="1"/>
          </p:nvPr>
        </p:nvSpPr>
        <p:spPr/>
        <p:txBody>
          <a:bodyPr/>
          <a:lstStyle/>
          <a:p>
            <a:pPr marL="0" indent="0">
              <a:buNone/>
            </a:pPr>
            <a:r>
              <a:rPr lang="en-US" sz="3600" dirty="0" smtClean="0"/>
              <a:t>ASSIST provides the ability to track both Grants.gov and NIH status</a:t>
            </a:r>
            <a:endParaRPr lang="en-US" sz="3600" dirty="0"/>
          </a:p>
          <a:p>
            <a:pPr lvl="1"/>
            <a:r>
              <a:rPr lang="en-US" sz="3200" dirty="0" smtClean="0"/>
              <a:t>ASSIST provides a link to the Commons Detailed Status Information to view 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78</a:t>
            </a:fld>
            <a:endParaRPr lang="en-US"/>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668" y="3581400"/>
            <a:ext cx="2808732" cy="28956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from Application Information screen, the Status of the submission is shown. After submission a View Submission Status Details screen is available. " title="tracking submission status"/>
          <p:cNvGrpSpPr/>
          <p:nvPr/>
        </p:nvGrpSpPr>
        <p:grpSpPr>
          <a:xfrm>
            <a:off x="457200" y="2079476"/>
            <a:ext cx="8288367" cy="3494987"/>
            <a:chOff x="457200" y="2079476"/>
            <a:chExt cx="8288367" cy="3494987"/>
          </a:xfrm>
        </p:grpSpPr>
        <p:pic>
          <p:nvPicPr>
            <p:cNvPr id="10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79476"/>
              <a:ext cx="8288367" cy="3494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029200" y="4953000"/>
              <a:ext cx="2590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514600" y="2133600"/>
              <a:ext cx="25146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79</a:t>
            </a:fld>
            <a:endParaRPr lang="en-US"/>
          </a:p>
        </p:txBody>
      </p:sp>
      <p:sp>
        <p:nvSpPr>
          <p:cNvPr id="6" name="Rounded Rectangular Callout 5"/>
          <p:cNvSpPr/>
          <p:nvPr/>
        </p:nvSpPr>
        <p:spPr>
          <a:xfrm>
            <a:off x="1168154" y="990600"/>
            <a:ext cx="6981825"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After submitting to Grants.gov, submission status can be tracked in ASSIST.</a:t>
            </a:r>
            <a:endParaRPr lang="en-US" sz="2400" dirty="0">
              <a:solidFill>
                <a:srgbClr val="002060"/>
              </a:solidFill>
            </a:endParaRPr>
          </a:p>
        </p:txBody>
      </p:sp>
      <p:sp>
        <p:nvSpPr>
          <p:cNvPr id="7" name="Rounded Rectangular Callout 6"/>
          <p:cNvSpPr/>
          <p:nvPr/>
        </p:nvSpPr>
        <p:spPr>
          <a:xfrm>
            <a:off x="4419600" y="5715000"/>
            <a:ext cx="3657600" cy="750137"/>
          </a:xfrm>
          <a:prstGeom prst="wedgeRoundRectCallout">
            <a:avLst>
              <a:gd name="adj1" fmla="val -10802"/>
              <a:gd name="adj2" fmla="val -9991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8</a:t>
            </a:fld>
            <a:endParaRPr lang="en-US"/>
          </a:p>
        </p:txBody>
      </p:sp>
      <p:sp>
        <p:nvSpPr>
          <p:cNvPr id="3" name="Title 2"/>
          <p:cNvSpPr>
            <a:spLocks noGrp="1"/>
          </p:cNvSpPr>
          <p:nvPr>
            <p:ph type="ctrTitle"/>
          </p:nvPr>
        </p:nvSpPr>
        <p:spPr/>
        <p:txBody>
          <a:bodyPr/>
          <a:lstStyle/>
          <a:p>
            <a:r>
              <a:rPr lang="en-US" dirty="0" smtClean="0"/>
              <a:t>Electronic Submission of Multi-Project Applications Using ASSIST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of Submission status screen. Includes button to 'Check for Status Updates'" title="Screen shot of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755" y="1170219"/>
            <a:ext cx="6044245" cy="5221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80</a:t>
            </a:fld>
            <a:endParaRPr lang="en-US"/>
          </a:p>
        </p:txBody>
      </p:sp>
      <p:sp>
        <p:nvSpPr>
          <p:cNvPr id="5" name="Oval 4" title="&quot;&quot;"/>
          <p:cNvSpPr/>
          <p:nvPr/>
        </p:nvSpPr>
        <p:spPr>
          <a:xfrm>
            <a:off x="2794956" y="5098213"/>
            <a:ext cx="5283323"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228600" y="2112475"/>
            <a:ext cx="2413956" cy="3337444"/>
          </a:xfrm>
          <a:prstGeom prst="wedgeRoundRectCallout">
            <a:avLst>
              <a:gd name="adj1" fmla="val 61953"/>
              <a:gd name="adj2" fmla="val 33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You must click </a:t>
            </a:r>
            <a:r>
              <a:rPr lang="en-US" sz="2400" b="1" dirty="0" smtClean="0">
                <a:solidFill>
                  <a:srgbClr val="002060"/>
                </a:solidFill>
              </a:rPr>
              <a:t>Check for Status Updates </a:t>
            </a:r>
            <a:r>
              <a:rPr lang="en-US" sz="2400" dirty="0" smtClean="0">
                <a:solidFill>
                  <a:srgbClr val="002060"/>
                </a:solidFill>
              </a:rPr>
              <a:t>to force ASSIST to poll Grants.gov and NIH for status.</a:t>
            </a:r>
            <a:endParaRPr lang="en-US" sz="2400" dirty="0">
              <a:solidFill>
                <a:srgbClr val="002060"/>
              </a:solidFill>
            </a:endParaRPr>
          </a:p>
        </p:txBody>
      </p:sp>
      <p:sp>
        <p:nvSpPr>
          <p:cNvPr id="7" name="Rounded Rectangular Callout 6"/>
          <p:cNvSpPr/>
          <p:nvPr/>
        </p:nvSpPr>
        <p:spPr>
          <a:xfrm>
            <a:off x="4142117" y="5715000"/>
            <a:ext cx="4495800" cy="750137"/>
          </a:xfrm>
          <a:prstGeom prst="wedgeRoundRectCallout">
            <a:avLst>
              <a:gd name="adj1" fmla="val -30459"/>
              <a:gd name="adj2" fmla="val -955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indicate if a status change was detected.</a:t>
            </a:r>
            <a:endParaRPr lang="en-US" sz="2400" dirty="0">
              <a:solidFill>
                <a:srgbClr val="002060"/>
              </a:solidFill>
            </a:endParaRPr>
          </a:p>
        </p:txBody>
      </p:sp>
      <p:sp>
        <p:nvSpPr>
          <p:cNvPr id="8" name="Oval 7" title="&quot;&quot;"/>
          <p:cNvSpPr/>
          <p:nvPr/>
        </p:nvSpPr>
        <p:spPr>
          <a:xfrm>
            <a:off x="2947356" y="4812463"/>
            <a:ext cx="1727446" cy="2834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819400" y="850063"/>
            <a:ext cx="1569725" cy="369332"/>
          </a:xfrm>
          <a:prstGeom prst="rect">
            <a:avLst/>
          </a:prstGeom>
          <a:noFill/>
        </p:spPr>
        <p:txBody>
          <a:bodyPr wrap="none" rtlCol="0">
            <a:spAutoFit/>
          </a:bodyPr>
          <a:lstStyle/>
          <a:p>
            <a:r>
              <a:rPr lang="en-US" dirty="0" smtClean="0"/>
              <a:t>Top of screen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33400" y="970887"/>
            <a:ext cx="6391275" cy="5429913"/>
            <a:chOff x="533400" y="970887"/>
            <a:chExt cx="6391275" cy="5429913"/>
          </a:xfrm>
        </p:grpSpPr>
        <p:pic>
          <p:nvPicPr>
            <p:cNvPr id="3074" name="Picture 2" descr="Bottom of screen showing ASSIST in Submitted statsu, Grants.gov in Agency Tracking Number Assigned status, and Agency in Processed status." title="screen shot of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70887"/>
              <a:ext cx="6391275" cy="5429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2463308" y="3914208"/>
              <a:ext cx="2082924"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2443163" y="2514600"/>
              <a:ext cx="1012371"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2514600" y="5410200"/>
              <a:ext cx="864734"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2514600" y="5162909"/>
              <a:ext cx="762000"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81</a:t>
            </a:fld>
            <a:endParaRPr lang="en-US"/>
          </a:p>
        </p:txBody>
      </p:sp>
      <p:sp>
        <p:nvSpPr>
          <p:cNvPr id="11" name="Rounded Rectangular Callout 10"/>
          <p:cNvSpPr/>
          <p:nvPr/>
        </p:nvSpPr>
        <p:spPr>
          <a:xfrm>
            <a:off x="4736977" y="1066800"/>
            <a:ext cx="3861045" cy="3777320"/>
          </a:xfrm>
          <a:prstGeom prst="wedgeRoundRectCallout">
            <a:avLst>
              <a:gd name="adj1" fmla="val -50339"/>
              <a:gd name="adj2" fmla="val 2641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Grants.gov and Agency submission status are available.</a:t>
            </a:r>
          </a:p>
          <a:p>
            <a:pPr algn="ctr"/>
            <a:endParaRPr lang="en-US" sz="2400" dirty="0">
              <a:solidFill>
                <a:srgbClr val="002060"/>
              </a:solidFill>
            </a:endParaRPr>
          </a:p>
          <a:p>
            <a:pPr algn="ctr"/>
            <a:r>
              <a:rPr lang="en-US" sz="2400" dirty="0" smtClean="0">
                <a:solidFill>
                  <a:srgbClr val="002060"/>
                </a:solidFill>
              </a:rPr>
              <a:t>Grants.gov status of </a:t>
            </a:r>
            <a:r>
              <a:rPr lang="en-US" sz="2400" b="1" dirty="0" smtClean="0">
                <a:solidFill>
                  <a:srgbClr val="002060"/>
                </a:solidFill>
              </a:rPr>
              <a:t>Agency Tracking Number Assigned </a:t>
            </a:r>
            <a:r>
              <a:rPr lang="en-US" sz="2400" dirty="0" smtClean="0">
                <a:solidFill>
                  <a:srgbClr val="002060"/>
                </a:solidFill>
              </a:rPr>
              <a:t>and Agency status of </a:t>
            </a:r>
            <a:r>
              <a:rPr lang="en-US" sz="2400" b="1" dirty="0" smtClean="0">
                <a:solidFill>
                  <a:srgbClr val="002060"/>
                </a:solidFill>
              </a:rPr>
              <a:t>Processed</a:t>
            </a:r>
            <a:r>
              <a:rPr lang="en-US" sz="2400" dirty="0" smtClean="0">
                <a:solidFill>
                  <a:srgbClr val="002060"/>
                </a:solidFill>
              </a:rPr>
              <a:t> is good news!</a:t>
            </a:r>
            <a:endParaRPr lang="en-US" sz="2400" dirty="0">
              <a:solidFill>
                <a:srgbClr val="002060"/>
              </a:solidFill>
            </a:endParaRPr>
          </a:p>
        </p:txBody>
      </p:sp>
      <p:sp>
        <p:nvSpPr>
          <p:cNvPr id="14" name="Rounded Rectangular Callout 13"/>
          <p:cNvSpPr/>
          <p:nvPr/>
        </p:nvSpPr>
        <p:spPr>
          <a:xfrm>
            <a:off x="4724400" y="5029200"/>
            <a:ext cx="3861045" cy="1524000"/>
          </a:xfrm>
          <a:prstGeom prst="wedgeRoundRectCallout">
            <a:avLst>
              <a:gd name="adj1" fmla="val -86310"/>
              <a:gd name="adj2" fmla="val -3301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Agency Tracking # </a:t>
            </a:r>
            <a:r>
              <a:rPr lang="en-US" sz="2400" dirty="0" smtClean="0">
                <a:solidFill>
                  <a:srgbClr val="002060"/>
                </a:solidFill>
              </a:rPr>
              <a:t>link brings you to the detailed status screen in eRA Commons.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detailed status screen includes an Other Relevant Documents section with links to the e-Application, Component Appendices and eSubmission Cover Letter." title="screen shot of detailed statu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204913"/>
            <a:ext cx="7324725" cy="4448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82</a:t>
            </a:fld>
            <a:endParaRPr lang="en-US"/>
          </a:p>
        </p:txBody>
      </p:sp>
      <p:sp>
        <p:nvSpPr>
          <p:cNvPr id="5" name="Rounded Rectangular Callout 4"/>
          <p:cNvSpPr/>
          <p:nvPr/>
        </p:nvSpPr>
        <p:spPr>
          <a:xfrm>
            <a:off x="1905000" y="4114800"/>
            <a:ext cx="6172200" cy="2362200"/>
          </a:xfrm>
          <a:prstGeom prst="wedgeRoundRectCallout">
            <a:avLst>
              <a:gd name="adj1" fmla="val 20308"/>
              <a:gd name="adj2" fmla="val -10425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2060"/>
                </a:solidFill>
              </a:rPr>
              <a:t>eApplication</a:t>
            </a:r>
            <a:r>
              <a:rPr lang="en-US" sz="2400" dirty="0" smtClean="0">
                <a:solidFill>
                  <a:srgbClr val="002060"/>
                </a:solidFill>
              </a:rPr>
              <a:t> is the application image reviewers will use so check it carefully.</a:t>
            </a:r>
          </a:p>
          <a:p>
            <a:endParaRPr lang="en-US" sz="1100" dirty="0" smtClean="0">
              <a:solidFill>
                <a:srgbClr val="002060"/>
              </a:solidFill>
            </a:endParaRPr>
          </a:p>
          <a:p>
            <a:r>
              <a:rPr lang="en-US" sz="2400" dirty="0" smtClean="0">
                <a:solidFill>
                  <a:srgbClr val="002060"/>
                </a:solidFill>
              </a:rPr>
              <a:t>You will also want to check the </a:t>
            </a:r>
            <a:r>
              <a:rPr lang="en-US" sz="2400" b="1" dirty="0" smtClean="0">
                <a:solidFill>
                  <a:srgbClr val="002060"/>
                </a:solidFill>
              </a:rPr>
              <a:t>Cover Letter </a:t>
            </a:r>
            <a:r>
              <a:rPr lang="en-US" sz="2400" dirty="0" smtClean="0">
                <a:solidFill>
                  <a:srgbClr val="002060"/>
                </a:solidFill>
              </a:rPr>
              <a:t>and </a:t>
            </a:r>
            <a:r>
              <a:rPr lang="en-US" sz="2400" b="1" dirty="0" smtClean="0">
                <a:solidFill>
                  <a:srgbClr val="002060"/>
                </a:solidFill>
              </a:rPr>
              <a:t>Component Appendices </a:t>
            </a:r>
            <a:r>
              <a:rPr lang="en-US" sz="2400" dirty="0" smtClean="0">
                <a:solidFill>
                  <a:srgbClr val="002060"/>
                </a:solidFill>
              </a:rPr>
              <a:t>which are stored separate from the image.</a:t>
            </a:r>
            <a:endParaRPr lang="en-US" sz="2400" dirty="0">
              <a:solidFill>
                <a:srgbClr val="002060"/>
              </a:solidFill>
            </a:endParaRPr>
          </a:p>
        </p:txBody>
      </p:sp>
      <p:sp>
        <p:nvSpPr>
          <p:cNvPr id="6" name="Oval 5" title="&quot;&quot;"/>
          <p:cNvSpPr/>
          <p:nvPr/>
        </p:nvSpPr>
        <p:spPr>
          <a:xfrm>
            <a:off x="5029200" y="1752600"/>
            <a:ext cx="2438400" cy="1066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idx="1"/>
          </p:nvPr>
        </p:nvSpPr>
        <p:spPr>
          <a:xfrm>
            <a:off x="457200" y="1143000"/>
            <a:ext cx="7391400" cy="4800600"/>
          </a:xfrm>
        </p:spPr>
        <p:txBody>
          <a:bodyPr/>
          <a:lstStyle/>
          <a:p>
            <a:pPr marL="0" indent="0">
              <a:buNone/>
            </a:pPr>
            <a:r>
              <a:rPr lang="en-US" dirty="0" smtClean="0"/>
              <a:t>Applicants have two (2) business days to view the assembled application image in Commons before it automatically moves forward to NIH staff for further processing</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83</a:t>
            </a:fld>
            <a:endParaRPr lang="en-US"/>
          </a:p>
        </p:txBody>
      </p:sp>
      <p:sp>
        <p:nvSpPr>
          <p:cNvPr id="6" name="Text Box 5"/>
          <p:cNvSpPr txBox="1">
            <a:spLocks noChangeArrowheads="1"/>
          </p:cNvSpPr>
          <p:nvPr/>
        </p:nvSpPr>
        <p:spPr bwMode="auto">
          <a:xfrm>
            <a:off x="315036" y="4724400"/>
            <a:ext cx="8534400" cy="579437"/>
          </a:xfrm>
          <a:prstGeom prst="rect">
            <a:avLst/>
          </a:prstGeom>
          <a:solidFill>
            <a:srgbClr val="FFFF99"/>
          </a:solidFill>
          <a:ln w="9525">
            <a:noFill/>
            <a:miter lim="800000"/>
            <a:headEnd/>
            <a:tailEnd/>
          </a:ln>
        </p:spPr>
        <p:txBody>
          <a:bodyPr lIns="91433" tIns="45717" rIns="91433" bIns="45717">
            <a:spAutoFit/>
          </a:bodyPr>
          <a:lstStyle/>
          <a:p>
            <a:r>
              <a:rPr lang="en-US" sz="3200" dirty="0">
                <a:solidFill>
                  <a:srgbClr val="A50021"/>
                </a:solidFill>
                <a:cs typeface="Arial" charset="0"/>
              </a:rPr>
              <a:t>If you can’t </a:t>
            </a:r>
            <a:r>
              <a:rPr lang="en-US" sz="3200" b="1" dirty="0">
                <a:solidFill>
                  <a:srgbClr val="A50021"/>
                </a:solidFill>
                <a:cs typeface="Arial" charset="0"/>
              </a:rPr>
              <a:t>VIEW</a:t>
            </a:r>
            <a:r>
              <a:rPr lang="en-US" sz="3200" dirty="0">
                <a:solidFill>
                  <a:srgbClr val="A50021"/>
                </a:solidFill>
                <a:cs typeface="Arial" charset="0"/>
              </a:rPr>
              <a:t> it, we can’t </a:t>
            </a:r>
            <a:r>
              <a:rPr lang="en-US" sz="3200" b="1" dirty="0">
                <a:solidFill>
                  <a:srgbClr val="A50021"/>
                </a:solidFill>
                <a:cs typeface="Arial" charset="0"/>
              </a:rPr>
              <a:t>REVIEW</a:t>
            </a:r>
            <a:r>
              <a:rPr lang="en-US" sz="3200" dirty="0">
                <a:solidFill>
                  <a:srgbClr val="A50021"/>
                </a:solidFill>
                <a:cs typeface="Arial" charset="0"/>
              </a:rPr>
              <a:t> it!</a:t>
            </a:r>
            <a:endParaRPr lang="en-US" dirty="0">
              <a:solidFill>
                <a:srgbClr val="A50021"/>
              </a:solidFill>
              <a:cs typeface="Arial" charset="0"/>
            </a:endParaRPr>
          </a:p>
        </p:txBody>
      </p:sp>
      <p:pic>
        <p:nvPicPr>
          <p:cNvPr id="5" name="Picture 6" descr="stick_man_bandana_show_peace_lg_clr.gif" title="&quot;&quot;"/>
          <p:cNvPicPr>
            <a:picLocks noChangeAspect="1"/>
          </p:cNvPicPr>
          <p:nvPr/>
        </p:nvPicPr>
        <p:blipFill>
          <a:blip r:embed="rId2" cstate="print"/>
          <a:srcRect/>
          <a:stretch>
            <a:fillRect/>
          </a:stretch>
        </p:blipFill>
        <p:spPr bwMode="auto">
          <a:xfrm>
            <a:off x="7087737" y="3276600"/>
            <a:ext cx="1761699" cy="2168235"/>
          </a:xfrm>
          <a:prstGeom prst="rect">
            <a:avLst/>
          </a:prstGeom>
          <a:noFill/>
          <a:ln w="9525">
            <a:noFill/>
            <a:miter lim="800000"/>
            <a:headEnd/>
            <a:tailEnd/>
          </a:ln>
        </p:spPr>
      </p:pic>
    </p:spTree>
    <p:extLst>
      <p:ext uri="{BB962C8B-B14F-4D97-AF65-F5344CB8AC3E}">
        <p14:creationId xmlns:p14="http://schemas.microsoft.com/office/powerpoint/2010/main" val="14102438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screen shot of applica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1192"/>
            <a:ext cx="7879976" cy="5581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84</a:t>
            </a:fld>
            <a:endParaRPr lang="en-US"/>
          </a:p>
        </p:txBody>
      </p:sp>
      <p:sp>
        <p:nvSpPr>
          <p:cNvPr id="6" name="Text Box 4"/>
          <p:cNvSpPr txBox="1">
            <a:spLocks noChangeArrowheads="1"/>
          </p:cNvSpPr>
          <p:nvPr/>
        </p:nvSpPr>
        <p:spPr bwMode="auto">
          <a:xfrm>
            <a:off x="685800" y="5842343"/>
            <a:ext cx="8149590" cy="707880"/>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It is your responsibility to carefully review the entire</a:t>
            </a:r>
            <a:br>
              <a:rPr lang="en-US" sz="2000" b="1" dirty="0" smtClean="0">
                <a:solidFill>
                  <a:srgbClr val="C00000"/>
                </a:solidFill>
                <a:cs typeface="Arial" charset="0"/>
              </a:rPr>
            </a:br>
            <a:r>
              <a:rPr lang="en-US" sz="2000" b="1" dirty="0" smtClean="0">
                <a:solidFill>
                  <a:srgbClr val="C00000"/>
                </a:solidFill>
                <a:cs typeface="Arial" charset="0"/>
              </a:rPr>
              <a:t> application to ensure it has been processed correctly! </a:t>
            </a:r>
            <a:endParaRPr lang="en-US" b="1" dirty="0">
              <a:solidFill>
                <a:srgbClr val="C00000"/>
              </a:solidFill>
              <a:cs typeface="Arial" charset="0"/>
            </a:endParaRPr>
          </a:p>
        </p:txBody>
      </p:sp>
      <p:pic>
        <p:nvPicPr>
          <p:cNvPr id="5" name="Picture 5" descr="MCj04248300000[1]"/>
          <p:cNvPicPr>
            <a:picLocks noChangeAspect="1" noChangeArrowheads="1"/>
          </p:cNvPicPr>
          <p:nvPr/>
        </p:nvPicPr>
        <p:blipFill>
          <a:blip r:embed="rId3" cstate="print"/>
          <a:srcRect/>
          <a:stretch>
            <a:fillRect/>
          </a:stretch>
        </p:blipFill>
        <p:spPr bwMode="auto">
          <a:xfrm>
            <a:off x="76200" y="5562600"/>
            <a:ext cx="137518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85</a:t>
            </a:fld>
            <a:endParaRPr lang="en-US"/>
          </a:p>
        </p:txBody>
      </p:sp>
      <p:pic>
        <p:nvPicPr>
          <p:cNvPr id="6146" name="Picture 2" descr="includes components, project title, organization name and contact PD/PI or Project Lead." title="componen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74" y="881062"/>
            <a:ext cx="4682785" cy="2200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descr="Includes organization, city, state, country and component id." title="Sites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28800"/>
            <a:ext cx="4953000" cy="29192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title="Human subjects, clinical trial, stem cell, vertebrate animal summ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87" y="3577571"/>
            <a:ext cx="4817313" cy="2341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title="key personnel summ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710697"/>
            <a:ext cx="4898725" cy="21139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86</a:t>
            </a:fld>
            <a:endParaRPr lang="en-US"/>
          </a:p>
        </p:txBody>
      </p:sp>
      <p:pic>
        <p:nvPicPr>
          <p:cNvPr id="7170" name="Picture 2" title="composite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4262"/>
            <a:ext cx="8062288" cy="4875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08052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87</a:t>
            </a:fld>
            <a:endParaRPr lang="en-US"/>
          </a:p>
        </p:txBody>
      </p:sp>
      <p:pic>
        <p:nvPicPr>
          <p:cNvPr id="7171" name="Picture 3" title="component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219200"/>
            <a:ext cx="6102772"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title="categories budget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266" y="4038600"/>
            <a:ext cx="6314198" cy="236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3219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commons screen shot showing reject eapplication 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10232"/>
            <a:ext cx="8382000" cy="24970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Rejecting the Application</a:t>
            </a:r>
            <a:endParaRPr lang="en-US" dirty="0"/>
          </a:p>
        </p:txBody>
      </p:sp>
      <p:sp>
        <p:nvSpPr>
          <p:cNvPr id="3" name="Slide Number Placeholder 2"/>
          <p:cNvSpPr>
            <a:spLocks noGrp="1"/>
          </p:cNvSpPr>
          <p:nvPr>
            <p:ph type="sldNum" sz="quarter" idx="10"/>
          </p:nvPr>
        </p:nvSpPr>
        <p:spPr>
          <a:xfrm>
            <a:off x="7588449" y="6553200"/>
            <a:ext cx="1371600" cy="155575"/>
          </a:xfrm>
        </p:spPr>
        <p:txBody>
          <a:bodyPr/>
          <a:lstStyle/>
          <a:p>
            <a:pPr>
              <a:defRPr/>
            </a:pPr>
            <a:fld id="{D41C4CF8-0CB8-428F-9B12-ABF84BEF228F}" type="slidenum">
              <a:rPr lang="en-US" smtClean="0"/>
              <a:pPr>
                <a:defRPr/>
              </a:pPr>
              <a:t>88</a:t>
            </a:fld>
            <a:endParaRPr lang="en-US"/>
          </a:p>
        </p:txBody>
      </p:sp>
      <p:sp>
        <p:nvSpPr>
          <p:cNvPr id="4" name="Content Placeholder 2"/>
          <p:cNvSpPr txBox="1">
            <a:spLocks/>
          </p:cNvSpPr>
          <p:nvPr/>
        </p:nvSpPr>
        <p:spPr>
          <a:xfrm>
            <a:off x="457200" y="1143000"/>
            <a:ext cx="8229600" cy="4800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US" kern="0" smtClean="0"/>
              <a:t>SO can Reject application in Commons within viewing window and submit a Changed/Corrected application prior to the due date</a:t>
            </a:r>
            <a:endParaRPr lang="en-US" kern="0" dirty="0" smtClean="0"/>
          </a:p>
        </p:txBody>
      </p:sp>
      <p:sp>
        <p:nvSpPr>
          <p:cNvPr id="6" name="Oval 5" title="&quot;&quot;"/>
          <p:cNvSpPr/>
          <p:nvPr/>
        </p:nvSpPr>
        <p:spPr>
          <a:xfrm>
            <a:off x="7315200" y="5664679"/>
            <a:ext cx="1219200" cy="43132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4921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If no action is taken to reject the application during the two business day viewing window, the application automatically moves forward to NIH for further processing.</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89</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733" y="3352800"/>
            <a:ext cx="3393067" cy="339306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Preparing Application</a:t>
            </a:r>
            <a:endParaRPr lang="en-US" dirty="0"/>
          </a:p>
        </p:txBody>
      </p:sp>
      <p:sp>
        <p:nvSpPr>
          <p:cNvPr id="3" name="Content Placeholder 2"/>
          <p:cNvSpPr>
            <a:spLocks noGrp="1"/>
          </p:cNvSpPr>
          <p:nvPr>
            <p:ph idx="1"/>
          </p:nvPr>
        </p:nvSpPr>
        <p:spPr/>
        <p:txBody>
          <a:bodyPr/>
          <a:lstStyle/>
          <a:p>
            <a:pPr marL="0" indent="0">
              <a:buNone/>
            </a:pPr>
            <a:r>
              <a:rPr lang="en-US" sz="2800" dirty="0" smtClean="0"/>
              <a:t>All ASSIST users must have eRA Commons credentials</a:t>
            </a:r>
          </a:p>
          <a:p>
            <a:pPr lvl="1"/>
            <a:r>
              <a:rPr lang="en-US" sz="2400" dirty="0" smtClean="0"/>
              <a:t>Accounts with the following eRA Commons roles are currently recognized by ASSIST:</a:t>
            </a:r>
          </a:p>
          <a:p>
            <a:pPr lvl="2"/>
            <a:r>
              <a:rPr lang="en-US" sz="2000" dirty="0" smtClean="0"/>
              <a:t>Signing Official (SO)</a:t>
            </a:r>
          </a:p>
          <a:p>
            <a:pPr lvl="2"/>
            <a:r>
              <a:rPr lang="en-US" sz="2000" dirty="0" smtClean="0"/>
              <a:t>Administrative Official (AO)</a:t>
            </a:r>
          </a:p>
          <a:p>
            <a:pPr lvl="2"/>
            <a:r>
              <a:rPr lang="en-US" sz="2000" dirty="0" smtClean="0"/>
              <a:t>Principal Investigator (PI)</a:t>
            </a:r>
          </a:p>
          <a:p>
            <a:pPr lvl="2"/>
            <a:r>
              <a:rPr lang="en-US" sz="2000" dirty="0" smtClean="0"/>
              <a:t>Assistant (ASST)</a:t>
            </a:r>
          </a:p>
          <a:p>
            <a:pPr lvl="2"/>
            <a:r>
              <a:rPr lang="en-US" sz="2000" dirty="0" smtClean="0"/>
              <a:t>Account Administrator (AA) </a:t>
            </a:r>
            <a:br>
              <a:rPr lang="en-US" sz="2000" dirty="0" smtClean="0"/>
            </a:br>
            <a:endParaRPr lang="en-US" sz="1200" dirty="0" smtClean="0"/>
          </a:p>
          <a:p>
            <a:pPr lvl="1"/>
            <a:r>
              <a:rPr lang="en-US" sz="2400" dirty="0" smtClean="0"/>
              <a:t>As of July 18, 2014, ASSIST will recognize accounts with </a:t>
            </a:r>
            <a:r>
              <a:rPr lang="en-US" sz="2400" b="1" dirty="0" smtClean="0"/>
              <a:t>any</a:t>
            </a:r>
            <a:r>
              <a:rPr lang="en-US" sz="2400" dirty="0" smtClean="0"/>
              <a:t> role</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a:t>
            </a:fld>
            <a:endParaRPr lang="en-US"/>
          </a:p>
        </p:txBody>
      </p:sp>
      <p:pic>
        <p:nvPicPr>
          <p:cNvPr id="7" name="Picture 6" title="Under construc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572000"/>
            <a:ext cx="978408" cy="12192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Notes…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Be patient when Validating or Previewing a Component or Application and </a:t>
            </a:r>
            <a:r>
              <a:rPr lang="en-US" b="1" dirty="0" smtClean="0">
                <a:solidFill>
                  <a:srgbClr val="002060"/>
                </a:solidFill>
              </a:rPr>
              <a:t>resist the urge to click the action button again and again</a:t>
            </a:r>
            <a:r>
              <a:rPr lang="en-US" dirty="0" smtClean="0">
                <a:solidFill>
                  <a:srgbClr val="002060"/>
                </a:solidFill>
              </a:rPr>
              <a:t>. It will only increase the time to complete the action.</a:t>
            </a:r>
          </a:p>
          <a:p>
            <a:pPr lvl="1"/>
            <a:r>
              <a:rPr lang="en-US" dirty="0" smtClean="0">
                <a:solidFill>
                  <a:srgbClr val="002060"/>
                </a:solidFill>
              </a:rPr>
              <a:t>Submitting again without doing a Changed/Corrected application can cause a ‘duplicate’ error</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90</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933950"/>
            <a:ext cx="4612105" cy="306705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System Issues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91</a:t>
            </a:fld>
            <a:endParaRPr lang="en-US"/>
          </a:p>
        </p:txBody>
      </p:sp>
      <p:sp>
        <p:nvSpPr>
          <p:cNvPr id="4" name="TextBox 3"/>
          <p:cNvSpPr txBox="1"/>
          <p:nvPr/>
        </p:nvSpPr>
        <p:spPr>
          <a:xfrm>
            <a:off x="457200" y="4048542"/>
            <a:ext cx="8458200" cy="1692771"/>
          </a:xfrm>
          <a:prstGeom prst="rect">
            <a:avLst/>
          </a:prstGeom>
          <a:noFill/>
        </p:spPr>
        <p:txBody>
          <a:bodyPr wrap="square" rtlCol="0">
            <a:spAutoFit/>
          </a:bodyPr>
          <a:lstStyle/>
          <a:p>
            <a:r>
              <a:rPr lang="en-US" sz="2800" dirty="0" smtClean="0">
                <a:solidFill>
                  <a:srgbClr val="002060"/>
                </a:solidFill>
              </a:rPr>
              <a:t>Applicants should follow NIH’s standard ‘system issue’ procedure if they run </a:t>
            </a:r>
            <a:r>
              <a:rPr lang="en-US" sz="2800" dirty="0">
                <a:solidFill>
                  <a:srgbClr val="002060"/>
                </a:solidFill>
              </a:rPr>
              <a:t>into </a:t>
            </a:r>
            <a:r>
              <a:rPr lang="en-US" sz="2800" dirty="0" smtClean="0">
                <a:solidFill>
                  <a:srgbClr val="002060"/>
                </a:solidFill>
              </a:rPr>
              <a:t>problems beyond their control that </a:t>
            </a:r>
            <a:r>
              <a:rPr lang="en-US" sz="2800" dirty="0">
                <a:solidFill>
                  <a:srgbClr val="002060"/>
                </a:solidFill>
              </a:rPr>
              <a:t>threaten </a:t>
            </a:r>
            <a:r>
              <a:rPr lang="en-US" sz="2800" dirty="0" smtClean="0">
                <a:solidFill>
                  <a:srgbClr val="002060"/>
                </a:solidFill>
              </a:rPr>
              <a:t>their on-time submission: </a:t>
            </a:r>
            <a:r>
              <a:rPr lang="en-US" sz="2000" dirty="0" smtClean="0">
                <a:hlinkClick r:id="rId2"/>
              </a:rPr>
              <a:t>http</a:t>
            </a:r>
            <a:r>
              <a:rPr lang="en-US" sz="2000" dirty="0">
                <a:hlinkClick r:id="rId2"/>
              </a:rPr>
              <a:t>://</a:t>
            </a:r>
            <a:r>
              <a:rPr lang="en-US" sz="2000" dirty="0" smtClean="0">
                <a:hlinkClick r:id="rId2"/>
              </a:rPr>
              <a:t>grants.nih.gov/grants/ElectronicReceipt/support.htm#guidelines</a:t>
            </a:r>
            <a:r>
              <a:rPr lang="en-US" sz="2000" dirty="0" smtClean="0"/>
              <a:t> </a:t>
            </a:r>
            <a:endParaRPr lang="en-US" sz="2000"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419225"/>
            <a:ext cx="3810000" cy="2619375"/>
          </a:xfrm>
          <a:prstGeom prst="rect">
            <a:avLst/>
          </a:prstGeom>
        </p:spPr>
      </p:pic>
    </p:spTree>
    <p:extLst>
      <p:ext uri="{BB962C8B-B14F-4D97-AF65-F5344CB8AC3E}">
        <p14:creationId xmlns:p14="http://schemas.microsoft.com/office/powerpoint/2010/main" val="18148965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92</a:t>
            </a:fld>
            <a:endParaRPr lang="en-US"/>
          </a:p>
        </p:txBody>
      </p:sp>
      <p:sp>
        <p:nvSpPr>
          <p:cNvPr id="3" name="Title 2"/>
          <p:cNvSpPr>
            <a:spLocks noGrp="1"/>
          </p:cNvSpPr>
          <p:nvPr>
            <p:ph type="ctrTitle"/>
          </p:nvPr>
        </p:nvSpPr>
        <p:spPr/>
        <p:txBody>
          <a:bodyPr/>
          <a:lstStyle/>
          <a:p>
            <a:r>
              <a:rPr lang="en-US" dirty="0" err="1" smtClean="0"/>
              <a:t>ASSISTance</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002" y="3962400"/>
            <a:ext cx="1831798" cy="3117953"/>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02" y="1002641"/>
            <a:ext cx="5810035" cy="2714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title="help 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362" y="3558333"/>
            <a:ext cx="7300823" cy="2841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On-line ASSIST Help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93</a:t>
            </a:fld>
            <a:endParaRPr lang="en-US"/>
          </a:p>
        </p:txBody>
      </p:sp>
      <p:sp>
        <p:nvSpPr>
          <p:cNvPr id="6" name="Rounded Rectangular Callout 5"/>
          <p:cNvSpPr/>
          <p:nvPr/>
        </p:nvSpPr>
        <p:spPr>
          <a:xfrm>
            <a:off x="4526136" y="2057400"/>
            <a:ext cx="4221049" cy="914400"/>
          </a:xfrm>
          <a:prstGeom prst="wedgeRoundRectCallout">
            <a:avLst>
              <a:gd name="adj1" fmla="val -49449"/>
              <a:gd name="adj2" fmla="val 65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8" name="Oval 7" title="&quot;&quot;"/>
          <p:cNvSpPr/>
          <p:nvPr/>
        </p:nvSpPr>
        <p:spPr>
          <a:xfrm>
            <a:off x="7205932" y="3592902"/>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2819400" y="914400"/>
            <a:ext cx="5791200" cy="800100"/>
          </a:xfrm>
          <a:prstGeom prst="wedgeRoundRectCallout">
            <a:avLst>
              <a:gd name="adj1" fmla="val -49143"/>
              <a:gd name="adj2" fmla="val 86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opens in a separate window at the location requested.</a:t>
            </a:r>
            <a:endParaRPr lang="en-US" sz="2400" dirty="0">
              <a:solidFill>
                <a:srgbClr val="002060"/>
              </a:solidFill>
            </a:endParaRPr>
          </a:p>
        </p:txBody>
      </p:sp>
      <p:sp>
        <p:nvSpPr>
          <p:cNvPr id="12" name="Oval 11" title="&quot;&quot;"/>
          <p:cNvSpPr/>
          <p:nvPr/>
        </p:nvSpPr>
        <p:spPr>
          <a:xfrm>
            <a:off x="3019245" y="5257800"/>
            <a:ext cx="4372155"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0" y="5715000"/>
            <a:ext cx="9144000" cy="838200"/>
          </a:xfrm>
          <a:prstGeom prst="wedgeRoundRectCallout">
            <a:avLst>
              <a:gd name="adj1" fmla="val 17020"/>
              <a:gd name="adj2" fmla="val -737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on form data entry screens provides access to Application Guide for additional guidance on field content information.</a:t>
            </a:r>
            <a:endParaRPr lang="en-US" sz="2400" dirty="0">
              <a:solidFill>
                <a:srgbClr val="002060"/>
              </a:solidFill>
            </a:endParaRPr>
          </a:p>
        </p:txBody>
      </p:sp>
      <p:sp>
        <p:nvSpPr>
          <p:cNvPr id="7" name="Rounded Rectangular Callout 6"/>
          <p:cNvSpPr/>
          <p:nvPr/>
        </p:nvSpPr>
        <p:spPr>
          <a:xfrm>
            <a:off x="6376359" y="4114800"/>
            <a:ext cx="2438400" cy="381000"/>
          </a:xfrm>
          <a:prstGeom prst="wedgeRoundRectCallout">
            <a:avLst>
              <a:gd name="adj1" fmla="val 18180"/>
              <a:gd name="adj2" fmla="val -1055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Search</a:t>
            </a:r>
            <a:r>
              <a:rPr lang="en-US" sz="2400" dirty="0" smtClean="0">
                <a:solidFill>
                  <a:srgbClr val="002060"/>
                </a:solidFill>
              </a:rPr>
              <a:t> feature.</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1"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&amp; Resources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94</a:t>
            </a:fld>
            <a:endParaRPr lang="en-US"/>
          </a:p>
        </p:txBody>
      </p:sp>
      <p:sp>
        <p:nvSpPr>
          <p:cNvPr id="4" name="TextBox 3"/>
          <p:cNvSpPr txBox="1"/>
          <p:nvPr/>
        </p:nvSpPr>
        <p:spPr>
          <a:xfrm>
            <a:off x="381000" y="990600"/>
            <a:ext cx="8305800" cy="4632037"/>
          </a:xfrm>
          <a:prstGeom prst="rect">
            <a:avLst/>
          </a:prstGeom>
          <a:noFill/>
        </p:spPr>
        <p:txBody>
          <a:bodyPr wrap="square" rtlCol="0">
            <a:spAutoFit/>
          </a:bodyPr>
          <a:lstStyle/>
          <a:p>
            <a:pPr marL="339725" indent="-339725">
              <a:spcAft>
                <a:spcPts val="1800"/>
              </a:spcAft>
              <a:buFont typeface="Arial" pitchFamily="34" charset="0"/>
              <a:buChar char="•"/>
            </a:pPr>
            <a:r>
              <a:rPr lang="en-US" sz="2400" dirty="0" smtClean="0">
                <a:solidFill>
                  <a:srgbClr val="002060"/>
                </a:solidFill>
              </a:rPr>
              <a:t>ASSIST: </a:t>
            </a:r>
            <a:r>
              <a:rPr lang="en-US" sz="2000" dirty="0" smtClean="0">
                <a:solidFill>
                  <a:srgbClr val="002060"/>
                </a:solidFill>
                <a:hlinkClick r:id="rId2" tooltip="ASSIST"/>
              </a:rPr>
              <a:t>public.era.nih.gov/assist</a:t>
            </a:r>
            <a:r>
              <a:rPr lang="en-US" sz="2000" dirty="0" smtClean="0">
                <a:solidFill>
                  <a:srgbClr val="002060"/>
                </a:solidFill>
              </a:rPr>
              <a:t> </a:t>
            </a:r>
          </a:p>
          <a:p>
            <a:pPr marL="342900" indent="-342900">
              <a:spcAft>
                <a:spcPts val="1800"/>
              </a:spcAft>
              <a:buFont typeface="Arial" pitchFamily="34" charset="0"/>
              <a:buChar char="•"/>
            </a:pPr>
            <a:r>
              <a:rPr lang="en-US" sz="2400" dirty="0" smtClean="0">
                <a:solidFill>
                  <a:srgbClr val="002060"/>
                </a:solidFill>
              </a:rPr>
              <a:t>Online help: </a:t>
            </a:r>
            <a:r>
              <a:rPr lang="en-US" sz="2000" dirty="0" smtClean="0">
                <a:solidFill>
                  <a:srgbClr val="002060"/>
                </a:solidFill>
                <a:hlinkClick r:id="rId3" tooltip="ASSIST online help"/>
              </a:rPr>
              <a:t>era.nih.gov/</a:t>
            </a:r>
            <a:r>
              <a:rPr lang="en-US" sz="2000" dirty="0" err="1" smtClean="0">
                <a:solidFill>
                  <a:srgbClr val="002060"/>
                </a:solidFill>
                <a:hlinkClick r:id="rId3" tooltip="ASSIST online help"/>
              </a:rPr>
              <a:t>erahelp</a:t>
            </a:r>
            <a:r>
              <a:rPr lang="en-US" sz="2000" dirty="0" smtClean="0">
                <a:solidFill>
                  <a:srgbClr val="002060"/>
                </a:solidFill>
                <a:hlinkClick r:id="rId3" tooltip="ASSIST online help"/>
              </a:rPr>
              <a:t>/ASSIST/ </a:t>
            </a:r>
            <a:endParaRPr lang="en-US" sz="2000" dirty="0" smtClean="0">
              <a:solidFill>
                <a:srgbClr val="002060"/>
              </a:solidFill>
            </a:endParaRPr>
          </a:p>
          <a:p>
            <a:pPr marL="342900" indent="-342900">
              <a:spcAft>
                <a:spcPts val="1800"/>
              </a:spcAft>
              <a:buFont typeface="Arial" pitchFamily="34" charset="0"/>
              <a:buChar char="•"/>
            </a:pPr>
            <a:r>
              <a:rPr lang="en-US" sz="2400" dirty="0" smtClean="0">
                <a:solidFill>
                  <a:srgbClr val="002060"/>
                </a:solidFill>
              </a:rPr>
              <a:t>Applying Electronically Website for Multi-project Applications</a:t>
            </a:r>
            <a:r>
              <a:rPr lang="en-US" sz="2400" dirty="0">
                <a:solidFill>
                  <a:srgbClr val="002060"/>
                </a:solidFill>
              </a:rPr>
              <a:t>: </a:t>
            </a:r>
            <a:r>
              <a:rPr lang="en-US" sz="2000" dirty="0" smtClean="0">
                <a:solidFill>
                  <a:srgbClr val="002060"/>
                </a:solidFill>
                <a:hlinkClick r:id="rId4" tooltip="Applying Electronically website"/>
              </a:rPr>
              <a:t>grants.nih.gov/grants/</a:t>
            </a:r>
            <a:r>
              <a:rPr lang="en-US" sz="2000" dirty="0" err="1" smtClean="0">
                <a:solidFill>
                  <a:srgbClr val="002060"/>
                </a:solidFill>
                <a:hlinkClick r:id="rId4" tooltip="Applying Electronically website"/>
              </a:rPr>
              <a:t>ElectronicReceipt</a:t>
            </a:r>
            <a:r>
              <a:rPr lang="en-US" sz="2000" dirty="0" smtClean="0">
                <a:solidFill>
                  <a:srgbClr val="002060"/>
                </a:solidFill>
                <a:hlinkClick r:id="rId4" tooltip="Applying Electronically website"/>
              </a:rPr>
              <a:t>/com_index.htm</a:t>
            </a:r>
            <a:r>
              <a:rPr lang="en-US" sz="2200" dirty="0" smtClean="0">
                <a:solidFill>
                  <a:srgbClr val="002060"/>
                </a:solidFill>
              </a:rPr>
              <a:t> </a:t>
            </a:r>
          </a:p>
          <a:p>
            <a:pPr marL="342900" indent="-342900">
              <a:spcAft>
                <a:spcPts val="0"/>
              </a:spcAft>
              <a:buFont typeface="Arial" pitchFamily="34" charset="0"/>
              <a:buChar char="•"/>
            </a:pPr>
            <a:r>
              <a:rPr lang="en-US" sz="2400" dirty="0">
                <a:solidFill>
                  <a:srgbClr val="002060"/>
                </a:solidFill>
              </a:rPr>
              <a:t>Webinar for Applicants: </a:t>
            </a:r>
            <a:endParaRPr lang="en-US" sz="2400" dirty="0" smtClean="0">
              <a:solidFill>
                <a:srgbClr val="002060"/>
              </a:solidFill>
            </a:endParaRPr>
          </a:p>
          <a:p>
            <a:pPr lvl="1">
              <a:spcAft>
                <a:spcPts val="0"/>
              </a:spcAft>
            </a:pPr>
            <a:r>
              <a:rPr lang="en-US" sz="2000" dirty="0">
                <a:solidFill>
                  <a:srgbClr val="002060"/>
                </a:solidFill>
                <a:hlinkClick r:id="rId5" tooltip="ASSIST webinar"/>
              </a:rPr>
              <a:t>http://</a:t>
            </a:r>
            <a:r>
              <a:rPr lang="en-US" sz="2000" dirty="0" smtClean="0">
                <a:solidFill>
                  <a:srgbClr val="002060"/>
                </a:solidFill>
                <a:hlinkClick r:id="rId5" tooltip="ASSIST webinar"/>
              </a:rPr>
              <a:t>grants.nih.gov/grants/webinar_docs/webinar_20130813.htm  </a:t>
            </a:r>
            <a:endParaRPr lang="en-US" sz="2000" dirty="0" smtClean="0">
              <a:solidFill>
                <a:srgbClr val="002060"/>
              </a:solidFill>
            </a:endParaRPr>
          </a:p>
          <a:p>
            <a:pPr lvl="1">
              <a:spcAft>
                <a:spcPts val="0"/>
              </a:spcAft>
            </a:pPr>
            <a:endParaRPr lang="en-US" sz="2000" dirty="0">
              <a:solidFill>
                <a:srgbClr val="002060"/>
              </a:solidFill>
            </a:endParaRPr>
          </a:p>
          <a:p>
            <a:pPr marL="342900" indent="-342900">
              <a:spcAft>
                <a:spcPts val="0"/>
              </a:spcAft>
              <a:buFont typeface="Arial" pitchFamily="34" charset="0"/>
              <a:buChar char="•"/>
            </a:pPr>
            <a:r>
              <a:rPr lang="en-US" sz="2400" dirty="0" smtClean="0">
                <a:solidFill>
                  <a:srgbClr val="002060"/>
                </a:solidFill>
              </a:rPr>
              <a:t>Annotated form set: </a:t>
            </a:r>
            <a:r>
              <a:rPr lang="en-US" sz="2000" dirty="0" smtClean="0">
                <a:solidFill>
                  <a:srgbClr val="002060"/>
                </a:solidFill>
                <a:hlinkClick r:id="rId6" tooltip="Annotated form sets"/>
              </a:rPr>
              <a:t>grants.nih.gov/grants/</a:t>
            </a:r>
            <a:r>
              <a:rPr lang="en-US" sz="2000" dirty="0" err="1" smtClean="0">
                <a:solidFill>
                  <a:srgbClr val="002060"/>
                </a:solidFill>
                <a:hlinkClick r:id="rId6" tooltip="Annotated form sets"/>
              </a:rPr>
              <a:t>ElectronicReceipt</a:t>
            </a:r>
            <a:r>
              <a:rPr lang="en-US" sz="2000" dirty="0" smtClean="0">
                <a:solidFill>
                  <a:srgbClr val="002060"/>
                </a:solidFill>
                <a:hlinkClick r:id="rId6" tooltip="Annotated form sets"/>
              </a:rPr>
              <a:t>/files/annotated_multi-project.pdf</a:t>
            </a:r>
            <a:r>
              <a:rPr lang="en-US" sz="2000" dirty="0" smtClean="0">
                <a:solidFill>
                  <a:srgbClr val="002060"/>
                </a:solidFill>
              </a:rPr>
              <a:t> </a:t>
            </a:r>
          </a:p>
        </p:txBody>
      </p:sp>
      <p:pic>
        <p:nvPicPr>
          <p:cNvPr id="5" name="Picture 4"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4693922"/>
            <a:ext cx="2240278" cy="2240278"/>
          </a:xfrm>
          <a:prstGeom prst="rect">
            <a:avLst/>
          </a:prstGeom>
        </p:spPr>
      </p:pic>
    </p:spTree>
    <p:extLst>
      <p:ext uri="{BB962C8B-B14F-4D97-AF65-F5344CB8AC3E}">
        <p14:creationId xmlns:p14="http://schemas.microsoft.com/office/powerpoint/2010/main" val="28950305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Desk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95</a:t>
            </a:fld>
            <a:endParaRPr lang="en-US"/>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784086"/>
            <a:ext cx="2797314" cy="2797314"/>
          </a:xfrm>
          <a:prstGeom prst="rect">
            <a:avLst/>
          </a:prstGeom>
        </p:spPr>
      </p:pic>
      <p:sp>
        <p:nvSpPr>
          <p:cNvPr id="5" name="TextBox 4"/>
          <p:cNvSpPr txBox="1"/>
          <p:nvPr/>
        </p:nvSpPr>
        <p:spPr>
          <a:xfrm>
            <a:off x="685800" y="1712655"/>
            <a:ext cx="7942825" cy="2554545"/>
          </a:xfrm>
          <a:prstGeom prst="rect">
            <a:avLst/>
          </a:prstGeom>
          <a:noFill/>
        </p:spPr>
        <p:txBody>
          <a:bodyPr wrap="square" rtlCol="0">
            <a:spAutoFit/>
          </a:bodyPr>
          <a:lstStyle/>
          <a:p>
            <a:r>
              <a:rPr lang="en-US" sz="3200" b="1" dirty="0" smtClean="0">
                <a:solidFill>
                  <a:srgbClr val="002060"/>
                </a:solidFill>
              </a:rPr>
              <a:t>eRA Commons Help Desk</a:t>
            </a:r>
          </a:p>
          <a:p>
            <a:endParaRPr lang="en-US" sz="800" dirty="0">
              <a:solidFill>
                <a:srgbClr val="002060"/>
              </a:solidFill>
            </a:endParaRPr>
          </a:p>
          <a:p>
            <a:r>
              <a:rPr lang="en-US" sz="2400" b="1" dirty="0" smtClean="0">
                <a:solidFill>
                  <a:srgbClr val="002060"/>
                </a:solidFill>
              </a:rPr>
              <a:t>Web</a:t>
            </a:r>
            <a:r>
              <a:rPr lang="en-US" sz="2400" b="1" dirty="0">
                <a:solidFill>
                  <a:srgbClr val="002060"/>
                </a:solidFill>
              </a:rPr>
              <a:t>: </a:t>
            </a:r>
            <a:r>
              <a:rPr lang="en-US" sz="2400" b="1" dirty="0" smtClean="0">
                <a:solidFill>
                  <a:schemeClr val="bg2">
                    <a:lumMod val="25000"/>
                  </a:schemeClr>
                </a:solidFill>
                <a:hlinkClick r:id="rId3" tooltip="help desk web ticketing"/>
              </a:rPr>
              <a:t>http://era.nih.gov/help/ </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smtClean="0">
                <a:solidFill>
                  <a:srgbClr val="002060"/>
                </a:solidFill>
              </a:rPr>
              <a:t>Hours</a:t>
            </a:r>
            <a:r>
              <a:rPr lang="en-US" sz="2400" b="1" dirty="0">
                <a:solidFill>
                  <a:srgbClr val="002060"/>
                </a:solidFill>
              </a:rPr>
              <a:t>: </a:t>
            </a:r>
            <a:r>
              <a:rPr lang="en-US" sz="2400" dirty="0">
                <a:solidFill>
                  <a:srgbClr val="002060"/>
                </a:solidFill>
              </a:rPr>
              <a:t>Mon-Fri, 7a.m. to 8 p.m. Eastern Time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dirty="0">
                <a:solidFill>
                  <a:srgbClr val="002060"/>
                </a:solidFill>
              </a:rPr>
              <a:t>Except for Federal holidays)</a:t>
            </a:r>
          </a:p>
        </p:txBody>
      </p:sp>
      <p:sp>
        <p:nvSpPr>
          <p:cNvPr id="6" name="Rounded Rectangular Callout 5"/>
          <p:cNvSpPr/>
          <p:nvPr/>
        </p:nvSpPr>
        <p:spPr>
          <a:xfrm>
            <a:off x="304800" y="4548425"/>
            <a:ext cx="8570858" cy="1928575"/>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Although we’ve worked closely with Grants.gov, ASSIST is a system developed and managed by NIH. </a:t>
            </a:r>
          </a:p>
          <a:p>
            <a:pPr algn="ctr"/>
            <a:endParaRPr lang="en-US" sz="1400" dirty="0">
              <a:solidFill>
                <a:srgbClr val="002060"/>
              </a:solidFill>
            </a:endParaRPr>
          </a:p>
          <a:p>
            <a:pPr algn="ctr"/>
            <a:r>
              <a:rPr lang="en-US" sz="2400" dirty="0" smtClean="0">
                <a:solidFill>
                  <a:srgbClr val="002060"/>
                </a:solidFill>
              </a:rPr>
              <a:t>The eRA Commons Help Desk should be an applicant’s first stop for support.</a:t>
            </a:r>
            <a:endParaRPr lang="en-US" sz="2400" dirty="0">
              <a:solidFill>
                <a:srgbClr val="002060"/>
              </a:solidFill>
            </a:endParaRPr>
          </a:p>
        </p:txBody>
      </p:sp>
    </p:spTree>
    <p:extLst>
      <p:ext uri="{BB962C8B-B14F-4D97-AF65-F5344CB8AC3E}">
        <p14:creationId xmlns:p14="http://schemas.microsoft.com/office/powerpoint/2010/main" val="7755184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96</a:t>
            </a:fld>
            <a:endParaRPr lang="en-US"/>
          </a:p>
        </p:txBody>
      </p:sp>
      <p:sp>
        <p:nvSpPr>
          <p:cNvPr id="4" name="TextBox 3"/>
          <p:cNvSpPr txBox="1"/>
          <p:nvPr/>
        </p:nvSpPr>
        <p:spPr>
          <a:xfrm>
            <a:off x="364938" y="990600"/>
            <a:ext cx="8017062" cy="4478149"/>
          </a:xfrm>
          <a:prstGeom prst="rect">
            <a:avLst/>
          </a:prstGeom>
          <a:noFill/>
        </p:spPr>
        <p:txBody>
          <a:bodyPr wrap="square" rtlCol="0">
            <a:spAutoFit/>
          </a:bodyPr>
          <a:lstStyle/>
          <a:p>
            <a:r>
              <a:rPr lang="en-US" sz="2400" dirty="0" smtClean="0">
                <a:solidFill>
                  <a:srgbClr val="FF0000"/>
                </a:solidFill>
              </a:rPr>
              <a:t>We welcome continued feedback </a:t>
            </a:r>
            <a:r>
              <a:rPr lang="en-US" sz="2400" dirty="0" smtClean="0">
                <a:solidFill>
                  <a:srgbClr val="002060"/>
                </a:solidFill>
              </a:rPr>
              <a:t>to help with a smooth transition to e-applications.</a:t>
            </a:r>
          </a:p>
          <a:p>
            <a:endParaRPr lang="en-US" sz="2400" dirty="0">
              <a:solidFill>
                <a:srgbClr val="002060"/>
              </a:solidFill>
            </a:endParaRPr>
          </a:p>
          <a:p>
            <a:r>
              <a:rPr lang="en-US" sz="2400" dirty="0" smtClean="0">
                <a:solidFill>
                  <a:srgbClr val="002060"/>
                </a:solidFill>
              </a:rPr>
              <a:t>Unfortunately, we can’t add as many bells and whistles as we might like, but we really want to know what is needed.</a:t>
            </a:r>
          </a:p>
          <a:p>
            <a:endParaRPr lang="en-US" sz="2400" dirty="0" smtClean="0">
              <a:solidFill>
                <a:srgbClr val="002060"/>
              </a:solidFill>
            </a:endParaRPr>
          </a:p>
          <a:p>
            <a:r>
              <a:rPr lang="en-US" sz="2400" dirty="0" smtClean="0">
                <a:solidFill>
                  <a:srgbClr val="002060"/>
                </a:solidFill>
              </a:rPr>
              <a:t>Have suggestions?  Let us know through the eRA Help Desk web ticketing system</a:t>
            </a:r>
          </a:p>
          <a:p>
            <a:pPr marL="0" lvl="1" algn="ctr"/>
            <a:endParaRPr lang="en-US" sz="900" dirty="0">
              <a:solidFill>
                <a:srgbClr val="002060"/>
              </a:solidFill>
            </a:endParaRPr>
          </a:p>
          <a:p>
            <a:pPr lvl="2" indent="-457200"/>
            <a:r>
              <a:rPr lang="en-US" sz="2400" dirty="0" smtClean="0">
                <a:solidFill>
                  <a:srgbClr val="FF0000"/>
                </a:solidFill>
              </a:rPr>
              <a:t>https://public.era.nih.gov/commonshelp</a:t>
            </a:r>
          </a:p>
          <a:p>
            <a:pPr lvl="2" indent="-457200"/>
            <a:endParaRPr lang="en-US" sz="2000" dirty="0" smtClean="0">
              <a:solidFill>
                <a:srgbClr val="C00000"/>
              </a:solidFill>
            </a:endParaRPr>
          </a:p>
          <a:p>
            <a:pPr lvl="2">
              <a:buFont typeface="Arial" pitchFamily="34" charset="0"/>
              <a:buChar char="•"/>
            </a:pPr>
            <a:r>
              <a:rPr lang="en-US" sz="2000" dirty="0" smtClean="0">
                <a:solidFill>
                  <a:srgbClr val="002060"/>
                </a:solidFill>
              </a:rPr>
              <a:t> Choose ‘Other’ for the ‘I need help with question’ </a:t>
            </a:r>
          </a:p>
          <a:p>
            <a:pPr lvl="2">
              <a:buFont typeface="Arial" pitchFamily="34" charset="0"/>
              <a:buChar char="•"/>
            </a:pPr>
            <a:r>
              <a:rPr lang="en-US" sz="2000" dirty="0" smtClean="0">
                <a:solidFill>
                  <a:srgbClr val="002060"/>
                </a:solidFill>
              </a:rPr>
              <a:t> Start your Description with ‘ASSIST Feedback’ </a:t>
            </a:r>
          </a:p>
        </p:txBody>
      </p:sp>
      <p:pic>
        <p:nvPicPr>
          <p:cNvPr id="5" name="Picture 4" title="&quot;&quot;"/>
          <p:cNvPicPr>
            <a:picLocks noChangeAspect="1"/>
          </p:cNvPicPr>
          <p:nvPr/>
        </p:nvPicPr>
        <p:blipFill>
          <a:blip r:embed="rId2" cstate="print">
            <a:duotone>
              <a:prstClr val="black"/>
              <a:schemeClr val="accent1">
                <a:tint val="45000"/>
                <a:satMod val="400000"/>
              </a:schemeClr>
            </a:duotone>
          </a:blip>
          <a:stretch>
            <a:fillRect/>
          </a:stretch>
        </p:blipFill>
        <p:spPr>
          <a:xfrm>
            <a:off x="6553200" y="3683000"/>
            <a:ext cx="2724150" cy="3632200"/>
          </a:xfrm>
          <a:prstGeom prst="rect">
            <a:avLst/>
          </a:prstGeom>
        </p:spPr>
      </p:pic>
    </p:spTree>
    <p:extLst>
      <p:ext uri="{BB962C8B-B14F-4D97-AF65-F5344CB8AC3E}">
        <p14:creationId xmlns:p14="http://schemas.microsoft.com/office/powerpoint/2010/main" val="23388881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Questions"/>
          <p:cNvGrpSpPr/>
          <p:nvPr/>
        </p:nvGrpSpPr>
        <p:grpSpPr>
          <a:xfrm>
            <a:off x="762000" y="2507219"/>
            <a:ext cx="7741277" cy="2750579"/>
            <a:chOff x="762000" y="2507219"/>
            <a:chExt cx="7741277" cy="2750579"/>
          </a:xfrm>
        </p:grpSpPr>
        <p:grpSp>
          <p:nvGrpSpPr>
            <p:cNvPr id="3" name="Stick_Figure1"/>
            <p:cNvGrpSpPr/>
            <p:nvPr/>
          </p:nvGrpSpPr>
          <p:grpSpPr>
            <a:xfrm>
              <a:off x="762000" y="2507219"/>
              <a:ext cx="1547201" cy="2750579"/>
              <a:chOff x="295605" y="2507219"/>
              <a:chExt cx="1547201" cy="2750579"/>
            </a:xfrm>
          </p:grpSpPr>
          <p:pic>
            <p:nvPicPr>
              <p:cNvPr id="45"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05" y="2507219"/>
                <a:ext cx="1547201" cy="2750579"/>
              </a:xfrm>
              <a:prstGeom prst="rect">
                <a:avLst/>
              </a:prstGeom>
            </p:spPr>
          </p:pic>
          <p:sp>
            <p:nvSpPr>
              <p:cNvPr id="47" name="TextBox 46"/>
              <p:cNvSpPr txBox="1"/>
              <p:nvPr/>
            </p:nvSpPr>
            <p:spPr>
              <a:xfrm rot="21319526">
                <a:off x="391713" y="2686517"/>
                <a:ext cx="59022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Q</a:t>
                </a:r>
                <a:endParaRPr lang="en-US" sz="4000" dirty="0">
                  <a:solidFill>
                    <a:srgbClr val="FFFFFF">
                      <a:lumMod val="85000"/>
                    </a:srgbClr>
                  </a:solidFill>
                  <a:latin typeface="Arial Rounded MT Bold" pitchFamily="34" charset="0"/>
                </a:endParaRPr>
              </a:p>
            </p:txBody>
          </p:sp>
          <p:sp>
            <p:nvSpPr>
              <p:cNvPr id="48" name="TextBox 47"/>
              <p:cNvSpPr txBox="1"/>
              <p:nvPr/>
            </p:nvSpPr>
            <p:spPr>
              <a:xfrm>
                <a:off x="1177451" y="3253324"/>
                <a:ext cx="535724" cy="646331"/>
              </a:xfrm>
              <a:prstGeom prst="rect">
                <a:avLst/>
              </a:prstGeom>
              <a:noFill/>
              <a:scene3d>
                <a:camera prst="orthographicFront">
                  <a:rot lat="0" lon="0" rev="0"/>
                </a:camera>
                <a:lightRig rig="threePt" dir="t"/>
              </a:scene3d>
            </p:spPr>
            <p:txBody>
              <a:bodyPr wrap="none" rtlCol="0">
                <a:spAutoFit/>
              </a:bodyPr>
              <a:lstStyle/>
              <a:p>
                <a:pPr algn="ctr"/>
                <a:r>
                  <a:rPr lang="en-US" sz="3600" dirty="0" smtClean="0">
                    <a:solidFill>
                      <a:srgbClr val="FFFFFF">
                        <a:lumMod val="85000"/>
                      </a:srgbClr>
                    </a:solidFill>
                    <a:latin typeface="Arial Rounded MT Bold" pitchFamily="34" charset="0"/>
                  </a:rPr>
                  <a:t>U</a:t>
                </a:r>
                <a:endParaRPr lang="en-US" sz="3600" dirty="0">
                  <a:solidFill>
                    <a:srgbClr val="FFFFFF">
                      <a:lumMod val="85000"/>
                    </a:srgbClr>
                  </a:solidFill>
                  <a:latin typeface="Arial Rounded MT Bold" pitchFamily="34" charset="0"/>
                </a:endParaRPr>
              </a:p>
            </p:txBody>
          </p:sp>
        </p:grpSp>
        <p:grpSp>
          <p:nvGrpSpPr>
            <p:cNvPr id="6" name="Stick_Figure4"/>
            <p:cNvGrpSpPr/>
            <p:nvPr/>
          </p:nvGrpSpPr>
          <p:grpSpPr>
            <a:xfrm>
              <a:off x="3777980" y="2562947"/>
              <a:ext cx="1062938" cy="2429572"/>
              <a:chOff x="3311585" y="2562947"/>
              <a:chExt cx="1062938" cy="2429572"/>
            </a:xfrm>
          </p:grpSpPr>
          <p:pic>
            <p:nvPicPr>
              <p:cNvPr id="58"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85" y="2562947"/>
                <a:ext cx="1062938" cy="2429572"/>
              </a:xfrm>
              <a:prstGeom prst="rect">
                <a:avLst/>
              </a:prstGeom>
            </p:spPr>
          </p:pic>
          <p:sp>
            <p:nvSpPr>
              <p:cNvPr id="60" name="TextBox 59"/>
              <p:cNvSpPr txBox="1"/>
              <p:nvPr/>
            </p:nvSpPr>
            <p:spPr>
              <a:xfrm>
                <a:off x="3666219" y="3229342"/>
                <a:ext cx="505267"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T</a:t>
                </a:r>
                <a:endParaRPr lang="en-US" sz="4000" dirty="0">
                  <a:solidFill>
                    <a:srgbClr val="FFFFFF">
                      <a:lumMod val="85000"/>
                    </a:srgbClr>
                  </a:solidFill>
                  <a:latin typeface="Arial Rounded MT Bold" pitchFamily="34" charset="0"/>
                </a:endParaRPr>
              </a:p>
            </p:txBody>
          </p:sp>
        </p:grpSp>
        <p:grpSp>
          <p:nvGrpSpPr>
            <p:cNvPr id="4" name="Stick_Figure2"/>
            <p:cNvGrpSpPr/>
            <p:nvPr/>
          </p:nvGrpSpPr>
          <p:grpSpPr>
            <a:xfrm>
              <a:off x="2104197" y="2575273"/>
              <a:ext cx="1212721" cy="2587138"/>
              <a:chOff x="1637802" y="2575273"/>
              <a:chExt cx="1212721" cy="2587138"/>
            </a:xfrm>
          </p:grpSpPr>
          <p:pic>
            <p:nvPicPr>
              <p:cNvPr id="64"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802" y="2575273"/>
                <a:ext cx="1212721" cy="2587138"/>
              </a:xfrm>
              <a:prstGeom prst="rect">
                <a:avLst/>
              </a:prstGeom>
            </p:spPr>
          </p:pic>
          <p:sp>
            <p:nvSpPr>
              <p:cNvPr id="66" name="TextBox 65"/>
              <p:cNvSpPr txBox="1"/>
              <p:nvPr/>
            </p:nvSpPr>
            <p:spPr>
              <a:xfrm>
                <a:off x="1871947" y="3228706"/>
                <a:ext cx="52610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E</a:t>
                </a:r>
                <a:endParaRPr lang="en-US" sz="4000" dirty="0">
                  <a:solidFill>
                    <a:srgbClr val="FFFFFF">
                      <a:lumMod val="85000"/>
                    </a:srgbClr>
                  </a:solidFill>
                  <a:latin typeface="Arial Rounded MT Bold" pitchFamily="34" charset="0"/>
                </a:endParaRPr>
              </a:p>
            </p:txBody>
          </p:sp>
        </p:grpSp>
        <p:grpSp>
          <p:nvGrpSpPr>
            <p:cNvPr id="5" name="Stick_Figure3"/>
            <p:cNvGrpSpPr/>
            <p:nvPr/>
          </p:nvGrpSpPr>
          <p:grpSpPr>
            <a:xfrm>
              <a:off x="2971167" y="2537756"/>
              <a:ext cx="1336351" cy="2515484"/>
              <a:chOff x="2504772" y="2537756"/>
              <a:chExt cx="1336351" cy="2515484"/>
            </a:xfrm>
          </p:grpSpPr>
          <p:pic>
            <p:nvPicPr>
              <p:cNvPr id="54"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772" y="2537756"/>
                <a:ext cx="1336351" cy="2515484"/>
              </a:xfrm>
              <a:prstGeom prst="rect">
                <a:avLst/>
              </a:prstGeom>
            </p:spPr>
          </p:pic>
          <p:sp>
            <p:nvSpPr>
              <p:cNvPr id="56" name="TextBox 55"/>
              <p:cNvSpPr txBox="1"/>
              <p:nvPr/>
            </p:nvSpPr>
            <p:spPr>
              <a:xfrm>
                <a:off x="2878584" y="3079783"/>
                <a:ext cx="52610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S</a:t>
                </a:r>
                <a:endParaRPr lang="en-US" sz="4000" dirty="0">
                  <a:solidFill>
                    <a:srgbClr val="FFFFFF">
                      <a:lumMod val="85000"/>
                    </a:srgbClr>
                  </a:solidFill>
                  <a:latin typeface="Arial Rounded MT Bold" pitchFamily="34" charset="0"/>
                </a:endParaRPr>
              </a:p>
            </p:txBody>
          </p:sp>
        </p:grpSp>
        <p:grpSp>
          <p:nvGrpSpPr>
            <p:cNvPr id="7" name="Stick_Figure5"/>
            <p:cNvGrpSpPr/>
            <p:nvPr/>
          </p:nvGrpSpPr>
          <p:grpSpPr>
            <a:xfrm>
              <a:off x="4655813" y="2604431"/>
              <a:ext cx="1299530" cy="2446174"/>
              <a:chOff x="4189418" y="2604431"/>
              <a:chExt cx="1299530" cy="2446174"/>
            </a:xfrm>
          </p:grpSpPr>
          <p:pic>
            <p:nvPicPr>
              <p:cNvPr id="69"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9418" y="2604431"/>
                <a:ext cx="1299530" cy="2446174"/>
              </a:xfrm>
              <a:prstGeom prst="rect">
                <a:avLst/>
              </a:prstGeom>
            </p:spPr>
          </p:pic>
          <p:sp>
            <p:nvSpPr>
              <p:cNvPr id="71" name="TextBox 70"/>
              <p:cNvSpPr txBox="1"/>
              <p:nvPr/>
            </p:nvSpPr>
            <p:spPr>
              <a:xfrm>
                <a:off x="4636252" y="3131523"/>
                <a:ext cx="34496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I</a:t>
                </a:r>
                <a:endParaRPr lang="en-US" sz="4000" dirty="0">
                  <a:solidFill>
                    <a:srgbClr val="FFFFFF">
                      <a:lumMod val="85000"/>
                    </a:srgbClr>
                  </a:solidFill>
                  <a:latin typeface="Arial Rounded MT Bold" pitchFamily="34" charset="0"/>
                </a:endParaRPr>
              </a:p>
            </p:txBody>
          </p:sp>
        </p:grpSp>
        <p:grpSp>
          <p:nvGrpSpPr>
            <p:cNvPr id="8" name="Stick_Figure6"/>
            <p:cNvGrpSpPr/>
            <p:nvPr/>
          </p:nvGrpSpPr>
          <p:grpSpPr>
            <a:xfrm>
              <a:off x="5547747" y="2556788"/>
              <a:ext cx="1083871" cy="2477419"/>
              <a:chOff x="5081352" y="2556788"/>
              <a:chExt cx="1083871" cy="2477419"/>
            </a:xfrm>
          </p:grpSpPr>
          <p:pic>
            <p:nvPicPr>
              <p:cNvPr id="79" name="figure"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1352" y="2556788"/>
                <a:ext cx="1083871" cy="2477419"/>
              </a:xfrm>
              <a:prstGeom prst="rect">
                <a:avLst/>
              </a:prstGeom>
            </p:spPr>
          </p:pic>
          <p:sp>
            <p:nvSpPr>
              <p:cNvPr id="81" name="TextBox 80"/>
              <p:cNvSpPr txBox="1"/>
              <p:nvPr/>
            </p:nvSpPr>
            <p:spPr>
              <a:xfrm>
                <a:off x="5405467" y="3236307"/>
                <a:ext cx="59022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O</a:t>
                </a:r>
                <a:endParaRPr lang="en-US" sz="4000" dirty="0">
                  <a:solidFill>
                    <a:srgbClr val="FFFFFF">
                      <a:lumMod val="85000"/>
                    </a:srgbClr>
                  </a:solidFill>
                  <a:latin typeface="Arial Rounded MT Bold" pitchFamily="34" charset="0"/>
                </a:endParaRPr>
              </a:p>
            </p:txBody>
          </p:sp>
        </p:grpSp>
        <p:grpSp>
          <p:nvGrpSpPr>
            <p:cNvPr id="11" name="Stick_Figure9"/>
            <p:cNvGrpSpPr/>
            <p:nvPr/>
          </p:nvGrpSpPr>
          <p:grpSpPr>
            <a:xfrm>
              <a:off x="7239000" y="2613958"/>
              <a:ext cx="1264277" cy="2557323"/>
              <a:chOff x="7803523" y="2613958"/>
              <a:chExt cx="1264277" cy="2557323"/>
            </a:xfrm>
          </p:grpSpPr>
          <p:pic>
            <p:nvPicPr>
              <p:cNvPr id="85" name="figure" title="&quot;&quo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3523" y="2613958"/>
                <a:ext cx="1264277" cy="2557323"/>
              </a:xfrm>
              <a:prstGeom prst="rect">
                <a:avLst/>
              </a:prstGeom>
            </p:spPr>
          </p:pic>
          <p:sp>
            <p:nvSpPr>
              <p:cNvPr id="87" name="TextBox 86"/>
              <p:cNvSpPr txBox="1"/>
              <p:nvPr/>
            </p:nvSpPr>
            <p:spPr>
              <a:xfrm>
                <a:off x="8053455" y="2871257"/>
                <a:ext cx="526106" cy="707886"/>
              </a:xfrm>
              <a:prstGeom prst="rect">
                <a:avLst/>
              </a:prstGeom>
              <a:noFill/>
            </p:spPr>
            <p:txBody>
              <a:bodyPr wrap="none" rtlCol="0">
                <a:spAutoFit/>
              </a:bodyPr>
              <a:lstStyle/>
              <a:p>
                <a:pPr algn="ctr"/>
                <a:r>
                  <a:rPr lang="en-US" sz="4000" dirty="0">
                    <a:solidFill>
                      <a:srgbClr val="FFFFFF">
                        <a:lumMod val="85000"/>
                      </a:srgbClr>
                    </a:solidFill>
                    <a:latin typeface="Arial Rounded MT Bold" pitchFamily="34" charset="0"/>
                  </a:rPr>
                  <a:t>S</a:t>
                </a:r>
              </a:p>
            </p:txBody>
          </p:sp>
        </p:grpSp>
        <p:grpSp>
          <p:nvGrpSpPr>
            <p:cNvPr id="9" name="Stick_Figure7"/>
            <p:cNvGrpSpPr/>
            <p:nvPr/>
          </p:nvGrpSpPr>
          <p:grpSpPr>
            <a:xfrm>
              <a:off x="6476502" y="2581159"/>
              <a:ext cx="1212721" cy="2587138"/>
              <a:chOff x="6019302" y="2581159"/>
              <a:chExt cx="1212721" cy="2587138"/>
            </a:xfrm>
          </p:grpSpPr>
          <p:pic>
            <p:nvPicPr>
              <p:cNvPr id="35"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302" y="2581159"/>
                <a:ext cx="1212721" cy="2587138"/>
              </a:xfrm>
              <a:prstGeom prst="rect">
                <a:avLst/>
              </a:prstGeom>
            </p:spPr>
          </p:pic>
          <p:sp>
            <p:nvSpPr>
              <p:cNvPr id="37" name="TextBox 36"/>
              <p:cNvSpPr txBox="1"/>
              <p:nvPr/>
            </p:nvSpPr>
            <p:spPr>
              <a:xfrm>
                <a:off x="6238928" y="3272692"/>
                <a:ext cx="57419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N</a:t>
                </a:r>
                <a:endParaRPr lang="en-US" sz="4000" dirty="0">
                  <a:solidFill>
                    <a:srgbClr val="FFFFFF">
                      <a:lumMod val="85000"/>
                    </a:srgbClr>
                  </a:solidFill>
                  <a:latin typeface="Arial Rounded MT Bold" pitchFamily="34" charset="0"/>
                </a:endParaRPr>
              </a:p>
            </p:txBody>
          </p:sp>
        </p:grpSp>
      </p:grpSp>
      <p:sp>
        <p:nvSpPr>
          <p:cNvPr id="13" name="Title 12"/>
          <p:cNvSpPr>
            <a:spLocks noGrp="1"/>
          </p:cNvSpPr>
          <p:nvPr>
            <p:ph type="ctrTitle"/>
          </p:nvPr>
        </p:nvSpPr>
        <p:spPr>
          <a:xfrm>
            <a:off x="702455" y="1124881"/>
            <a:ext cx="7772400" cy="1470025"/>
          </a:xfrm>
        </p:spPr>
        <p:txBody>
          <a:bodyPr/>
          <a:lstStyle/>
          <a:p>
            <a:r>
              <a:rPr lang="en-US" dirty="0" smtClean="0"/>
              <a:t>Questions</a:t>
            </a:r>
            <a:endParaRPr lang="en-US" dirty="0"/>
          </a:p>
        </p:txBody>
      </p:sp>
      <p:sp>
        <p:nvSpPr>
          <p:cNvPr id="2" name="Slide Number Placeholder 1"/>
          <p:cNvSpPr>
            <a:spLocks noGrp="1"/>
          </p:cNvSpPr>
          <p:nvPr>
            <p:ph type="sldNum" sz="quarter" idx="10"/>
          </p:nvPr>
        </p:nvSpPr>
        <p:spPr/>
        <p:txBody>
          <a:bodyPr/>
          <a:lstStyle/>
          <a:p>
            <a:fld id="{6653C72D-8963-4B6A-B455-3EFA1730B46B}" type="slidenum">
              <a:rPr lang="en-US" smtClean="0"/>
              <a:pPr/>
              <a:t>97</a:t>
            </a:fld>
            <a:endParaRPr lang="en-US"/>
          </a:p>
        </p:txBody>
      </p:sp>
    </p:spTree>
    <p:extLst>
      <p:ext uri="{BB962C8B-B14F-4D97-AF65-F5344CB8AC3E}">
        <p14:creationId xmlns:p14="http://schemas.microsoft.com/office/powerpoint/2010/main" val="1383616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OER</Template>
  <TotalTime>8652</TotalTime>
  <Words>2955</Words>
  <Application>Microsoft Office PowerPoint</Application>
  <PresentationFormat>On-screen Show (4:3)</PresentationFormat>
  <Paragraphs>565</Paragraphs>
  <Slides>97</Slides>
  <Notes>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OER</vt:lpstr>
      <vt:lpstr>Application Submission System &amp;  Interface for Submission Tracking </vt:lpstr>
      <vt:lpstr>Why a New System?</vt:lpstr>
      <vt:lpstr>Unfortunately…</vt:lpstr>
      <vt:lpstr>Our Approach</vt:lpstr>
      <vt:lpstr>The result</vt:lpstr>
      <vt:lpstr>Behind the scenes…</vt:lpstr>
      <vt:lpstr>Electronic Submission Required!</vt:lpstr>
      <vt:lpstr>Electronic Submission of Multi-Project Applications Using ASSIST</vt:lpstr>
      <vt:lpstr>Registration - Preparing Application</vt:lpstr>
      <vt:lpstr>Registration – Submitting Application</vt:lpstr>
      <vt:lpstr>Account Notes</vt:lpstr>
      <vt:lpstr>Overview of Process</vt:lpstr>
      <vt:lpstr>Find Opportunity</vt:lpstr>
      <vt:lpstr>Find Multi-project FOAs in…</vt:lpstr>
      <vt:lpstr>FOAs Link You to ASSIST</vt:lpstr>
      <vt:lpstr>Before jumping into ASSIST, take some time to learn about the new process</vt:lpstr>
      <vt:lpstr>Multi-project FOAs</vt:lpstr>
      <vt:lpstr>Application Guide</vt:lpstr>
      <vt:lpstr>New Application Format</vt:lpstr>
      <vt:lpstr>Multi-project Application Assembly</vt:lpstr>
      <vt:lpstr>Create an Application Plan</vt:lpstr>
      <vt:lpstr>Create an Application Plan </vt:lpstr>
      <vt:lpstr>FOA Text Instructions</vt:lpstr>
      <vt:lpstr>Define the Layout of Your Application</vt:lpstr>
      <vt:lpstr>Create an Application Shell</vt:lpstr>
      <vt:lpstr>Sample Application Layout</vt:lpstr>
      <vt:lpstr>Initiate Your Application and Create an Application Shell</vt:lpstr>
      <vt:lpstr>Log In to ASSIST</vt:lpstr>
      <vt:lpstr>Initiate Application</vt:lpstr>
      <vt:lpstr>Using ASSIST</vt:lpstr>
      <vt:lpstr>Add Overall Component</vt:lpstr>
      <vt:lpstr>Overall Component</vt:lpstr>
      <vt:lpstr>Adding Additional Components</vt:lpstr>
      <vt:lpstr>Adding Components</vt:lpstr>
      <vt:lpstr>Define Your Team and Provide Application Access</vt:lpstr>
      <vt:lpstr>Automatic Application Access</vt:lpstr>
      <vt:lpstr>Managing Access</vt:lpstr>
      <vt:lpstr>Signing Officials (SOs)</vt:lpstr>
      <vt:lpstr>Managing Access</vt:lpstr>
      <vt:lpstr>Enter Application Data</vt:lpstr>
      <vt:lpstr>Searching for In-progress Applications</vt:lpstr>
      <vt:lpstr>Navigating to a Specific Component</vt:lpstr>
      <vt:lpstr>Summary Page</vt:lpstr>
      <vt:lpstr>Entering Application Data</vt:lpstr>
      <vt:lpstr>Data Entry Validation</vt:lpstr>
      <vt:lpstr>Adding Optional Forms</vt:lpstr>
      <vt:lpstr>Data Entry: R&amp;R Cover </vt:lpstr>
      <vt:lpstr>Data Entry: Other Project Information</vt:lpstr>
      <vt:lpstr>Data Entry: Other Project Information</vt:lpstr>
      <vt:lpstr>Data Entry: Research Plan</vt:lpstr>
      <vt:lpstr>Data Entry: Sr/Key Person Profile</vt:lpstr>
      <vt:lpstr>Avoid Common Errors</vt:lpstr>
      <vt:lpstr>Component Actions</vt:lpstr>
      <vt:lpstr>Change Component Order</vt:lpstr>
      <vt:lpstr>Validating a Component</vt:lpstr>
      <vt:lpstr>Errors &amp; Warnings</vt:lpstr>
      <vt:lpstr>Previewing a Component</vt:lpstr>
      <vt:lpstr>Updating Component Status to Complete</vt:lpstr>
      <vt:lpstr>Finalize Content &amp; Prepare Your Application for Submission</vt:lpstr>
      <vt:lpstr>Finalizing Components</vt:lpstr>
      <vt:lpstr>Finalizing Components</vt:lpstr>
      <vt:lpstr>Finalizing Components</vt:lpstr>
      <vt:lpstr>Finalizing Components</vt:lpstr>
      <vt:lpstr>Display Component Status</vt:lpstr>
      <vt:lpstr>Updating Application Status</vt:lpstr>
      <vt:lpstr>Application Status Flow</vt:lpstr>
      <vt:lpstr>All Components Final</vt:lpstr>
      <vt:lpstr>Final Validation Check</vt:lpstr>
      <vt:lpstr>All Components Validated</vt:lpstr>
      <vt:lpstr>Preview Application</vt:lpstr>
      <vt:lpstr>Ready for Submission</vt:lpstr>
      <vt:lpstr>Submit Your Application</vt:lpstr>
      <vt:lpstr>On-time Submission</vt:lpstr>
      <vt:lpstr>Submit Your Application</vt:lpstr>
      <vt:lpstr>Submit Your Application</vt:lpstr>
      <vt:lpstr>Track Your Application</vt:lpstr>
      <vt:lpstr>Notifications</vt:lpstr>
      <vt:lpstr>Tracking Submission Status - ASSIST</vt:lpstr>
      <vt:lpstr>Tracking Submission Status - ASSIST</vt:lpstr>
      <vt:lpstr>Tracking Submission Status - ASSIST</vt:lpstr>
      <vt:lpstr>Tracking Submission Status - ASSIST</vt:lpstr>
      <vt:lpstr>Viewing Your Application in Commons</vt:lpstr>
      <vt:lpstr>Application Viewing Window</vt:lpstr>
      <vt:lpstr>Viewing Your Application in Commons</vt:lpstr>
      <vt:lpstr>Automatic Data Summaries</vt:lpstr>
      <vt:lpstr>Automatic Data Summaries</vt:lpstr>
      <vt:lpstr>Automatic Data Summaries</vt:lpstr>
      <vt:lpstr>Rejecting the Application</vt:lpstr>
      <vt:lpstr>Submission Complete!</vt:lpstr>
      <vt:lpstr>Some Final Notes…</vt:lpstr>
      <vt:lpstr>Dealing with System Issues</vt:lpstr>
      <vt:lpstr>ASSISTance</vt:lpstr>
      <vt:lpstr>On-line ASSIST Help</vt:lpstr>
      <vt:lpstr>Links &amp; Resources</vt:lpstr>
      <vt:lpstr>Help Desk</vt:lpstr>
      <vt:lpstr>Feedback</vt:lpstr>
      <vt:lpstr>Questions</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 - Application Submission System &amp; Interface for Submission Tracking</dc:title>
  <dc:subject>Multi-project application submission</dc:subject>
  <dc:creator>NIH</dc:creator>
  <cp:lastModifiedBy>Griffin, Tamara (NIH/OD) [C]</cp:lastModifiedBy>
  <cp:revision>378</cp:revision>
  <cp:lastPrinted>2013-01-24T19:57:19Z</cp:lastPrinted>
  <dcterms:created xsi:type="dcterms:W3CDTF">2012-07-14T18:47:21Z</dcterms:created>
  <dcterms:modified xsi:type="dcterms:W3CDTF">2014-07-07T12:58:31Z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TC011367941033</vt:lpwstr>
  </property>
</Properties>
</file>